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84" r:id="rId4"/>
    <p:sldId id="285" r:id="rId5"/>
    <p:sldId id="286" r:id="rId6"/>
    <p:sldId id="279" r:id="rId7"/>
    <p:sldId id="261" r:id="rId8"/>
    <p:sldId id="280" r:id="rId9"/>
    <p:sldId id="281" r:id="rId10"/>
    <p:sldId id="282" r:id="rId11"/>
    <p:sldId id="283" r:id="rId12"/>
    <p:sldId id="260" r:id="rId13"/>
    <p:sldId id="262" r:id="rId14"/>
    <p:sldId id="264" r:id="rId15"/>
    <p:sldId id="263" r:id="rId16"/>
    <p:sldId id="267" r:id="rId17"/>
    <p:sldId id="258" r:id="rId18"/>
    <p:sldId id="259" r:id="rId19"/>
    <p:sldId id="265" r:id="rId20"/>
    <p:sldId id="268" r:id="rId21"/>
    <p:sldId id="269" r:id="rId22"/>
    <p:sldId id="270" r:id="rId23"/>
    <p:sldId id="271" r:id="rId24"/>
    <p:sldId id="272" r:id="rId25"/>
    <p:sldId id="273" r:id="rId26"/>
    <p:sldId id="274" r:id="rId27"/>
    <p:sldId id="276" r:id="rId28"/>
    <p:sldId id="275" r:id="rId29"/>
    <p:sldId id="277"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E7ABC73-0F77-4869-BF27-85027A04E5CE}" type="datetimeFigureOut">
              <a:rPr lang="en-US" smtClean="0"/>
              <a:t>12/19/2013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282DB34-A785-4803-AD49-40640357837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ABC73-0F77-4869-BF27-85027A04E5C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2DB34-A785-4803-AD49-4064035783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7ABC73-0F77-4869-BF27-85027A04E5C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282DB34-A785-4803-AD49-4064035783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7ABC73-0F77-4869-BF27-85027A04E5C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2DB34-A785-4803-AD49-40640357837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E7ABC73-0F77-4869-BF27-85027A04E5CE}" type="datetimeFigureOut">
              <a:rPr lang="en-US" smtClean="0"/>
              <a:t>12/19/2013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282DB34-A785-4803-AD49-40640357837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7ABC73-0F77-4869-BF27-85027A04E5CE}"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2DB34-A785-4803-AD49-40640357837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7ABC73-0F77-4869-BF27-85027A04E5CE}" type="datetimeFigureOut">
              <a:rPr lang="en-US" smtClean="0"/>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2DB34-A785-4803-AD49-40640357837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7ABC73-0F77-4869-BF27-85027A04E5CE}" type="datetimeFigureOut">
              <a:rPr lang="en-US" smtClean="0"/>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2DB34-A785-4803-AD49-40640357837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E7ABC73-0F77-4869-BF27-85027A04E5CE}" type="datetimeFigureOut">
              <a:rPr lang="en-US" smtClean="0"/>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2DB34-A785-4803-AD49-4064035783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ABC73-0F77-4869-BF27-85027A04E5CE}"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282DB34-A785-4803-AD49-40640357837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ABC73-0F77-4869-BF27-85027A04E5CE}"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2DB34-A785-4803-AD49-40640357837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E7ABC73-0F77-4869-BF27-85027A04E5CE}" type="datetimeFigureOut">
              <a:rPr lang="en-US" smtClean="0"/>
              <a:t>12/19/2013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282DB34-A785-4803-AD49-4064035783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hyperlink" Target="http://www.theguardian.com/environment/climate-chan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r>
              <a:rPr lang="en-US" dirty="0" smtClean="0"/>
              <a:t>PARC REPORT 2013 SUMMARY</a:t>
            </a:r>
          </a:p>
        </p:txBody>
      </p:sp>
      <p:sp>
        <p:nvSpPr>
          <p:cNvPr id="2" name="Title 1"/>
          <p:cNvSpPr>
            <a:spLocks noGrp="1"/>
          </p:cNvSpPr>
          <p:nvPr>
            <p:ph type="title"/>
          </p:nvPr>
        </p:nvSpPr>
        <p:spPr/>
        <p:txBody>
          <a:bodyPr/>
          <a:lstStyle/>
          <a:p>
            <a:r>
              <a:rPr lang="en-US" dirty="0" smtClean="0"/>
              <a:t>How </a:t>
            </a:r>
            <a:r>
              <a:rPr lang="en-US" b="1" u="sng" dirty="0" smtClean="0">
                <a:solidFill>
                  <a:schemeClr val="accent1"/>
                </a:solidFill>
              </a:rPr>
              <a:t>Climate Change </a:t>
            </a:r>
            <a:r>
              <a:rPr lang="en-US" dirty="0"/>
              <a:t>will </a:t>
            </a:r>
            <a:r>
              <a:rPr lang="en-US" dirty="0" smtClean="0"/>
              <a:t>Affect Saskatchewan</a:t>
            </a:r>
            <a:endParaRPr lang="en-US" dirty="0"/>
          </a:p>
        </p:txBody>
      </p:sp>
    </p:spTree>
    <p:extLst>
      <p:ext uri="{BB962C8B-B14F-4D97-AF65-F5344CB8AC3E}">
        <p14:creationId xmlns:p14="http://schemas.microsoft.com/office/powerpoint/2010/main" val="1729844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Boreal plains</a:t>
            </a:r>
            <a:endParaRPr lang="en-US" dirty="0"/>
          </a:p>
        </p:txBody>
      </p:sp>
      <p:pic>
        <p:nvPicPr>
          <p:cNvPr id="12290" name="Picture 2" descr="https://tce-live.s3.amazonaws.com/media/media/39b48e2c-d0a3-4bc9-b246-ce4b0ac46b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8" y="2690813"/>
            <a:ext cx="5750941"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cangeomixedwoodplains.weebly.com/uploads/1/5/2/6/15267572/9172361_orig.jpg?3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066800"/>
            <a:ext cx="489585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20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prairies</a:t>
            </a:r>
            <a:endParaRPr lang="en-US" dirty="0"/>
          </a:p>
        </p:txBody>
      </p:sp>
      <p:pic>
        <p:nvPicPr>
          <p:cNvPr id="13314" name="Picture 2" descr="http://upload.wikimedia.org/wikipedia/commons/5/57/Cumulus_Clouds_over_Yellow_Prairi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208938"/>
            <a:ext cx="4949627" cy="32868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umanitoba.ca/news/blogs/files/2012/08/prai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76600"/>
            <a:ext cx="504261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80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Major watersheds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71673"/>
            <a:ext cx="7788088"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99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POPULATION CHANGES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58236"/>
            <a:ext cx="6781800" cy="500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046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POPULATION TRENDS (284)</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98270"/>
            <a:ext cx="8488180" cy="505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240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EMPLOYMENT DISTRIBUTION (283)</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69710"/>
            <a:ext cx="6748847" cy="549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815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4800" dirty="0" smtClean="0"/>
              <a:t>ANTICIPATED </a:t>
            </a:r>
            <a:r>
              <a:rPr lang="en-US" sz="4800" b="1" u="sng" dirty="0" smtClean="0">
                <a:solidFill>
                  <a:schemeClr val="accent1"/>
                </a:solidFill>
              </a:rPr>
              <a:t>8 DEGREE </a:t>
            </a:r>
            <a:r>
              <a:rPr lang="en-US" sz="4800" dirty="0" smtClean="0"/>
              <a:t>CHANGE IN </a:t>
            </a:r>
            <a:r>
              <a:rPr lang="en-US" sz="4800" dirty="0" smtClean="0"/>
              <a:t>COMPUTER MODELLED </a:t>
            </a:r>
            <a:r>
              <a:rPr lang="en-US" sz="4800" dirty="0" smtClean="0"/>
              <a:t>MEDIAN ACROSS </a:t>
            </a:r>
            <a:r>
              <a:rPr lang="en-US" sz="4800" dirty="0" smtClean="0"/>
              <a:t>SASKATCHEWAN BY 2080</a:t>
            </a:r>
          </a:p>
          <a:p>
            <a:r>
              <a:rPr lang="en-US" sz="4800" dirty="0" smtClean="0"/>
              <a:t>ADAPTATIONS -290-294 </a:t>
            </a:r>
            <a:endParaRPr lang="en-US" sz="4800" dirty="0"/>
          </a:p>
        </p:txBody>
      </p:sp>
      <p:sp>
        <p:nvSpPr>
          <p:cNvPr id="3" name="Title 2"/>
          <p:cNvSpPr>
            <a:spLocks noGrp="1"/>
          </p:cNvSpPr>
          <p:nvPr>
            <p:ph type="title"/>
          </p:nvPr>
        </p:nvSpPr>
        <p:spPr/>
        <p:txBody>
          <a:bodyPr/>
          <a:lstStyle/>
          <a:p>
            <a:r>
              <a:rPr lang="en-US" dirty="0" smtClean="0"/>
              <a:t>SUMMARY (288)</a:t>
            </a:r>
            <a:endParaRPr lang="en-US" dirty="0"/>
          </a:p>
        </p:txBody>
      </p:sp>
    </p:spTree>
    <p:extLst>
      <p:ext uri="{BB962C8B-B14F-4D97-AF65-F5344CB8AC3E}">
        <p14:creationId xmlns:p14="http://schemas.microsoft.com/office/powerpoint/2010/main" val="2422091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81370" y="228600"/>
            <a:ext cx="8381260" cy="1054394"/>
          </a:xfrm>
        </p:spPr>
        <p:txBody>
          <a:bodyPr/>
          <a:lstStyle/>
          <a:p>
            <a:r>
              <a:rPr lang="en-US" dirty="0" smtClean="0"/>
              <a:t/>
            </a:r>
            <a:br>
              <a:rPr lang="en-US" dirty="0" smtClean="0"/>
            </a:br>
            <a:r>
              <a:rPr lang="en-US" dirty="0" smtClean="0"/>
              <a:t>historical Temperature changes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04" y="1524000"/>
            <a:ext cx="805859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219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Historical Water levels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19" y="1438796"/>
            <a:ext cx="8418325" cy="5419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204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04800" y="-21771"/>
            <a:ext cx="8381260" cy="1054394"/>
          </a:xfrm>
        </p:spPr>
        <p:txBody>
          <a:bodyPr/>
          <a:lstStyle/>
          <a:p>
            <a:r>
              <a:rPr lang="en-US" dirty="0" smtClean="0"/>
              <a:t>COMPUTER MODELS OF CLIMATE CHANGE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4900"/>
            <a:ext cx="6010275" cy="57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94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sz="4400" dirty="0" smtClean="0"/>
              <a:t>Increased water </a:t>
            </a:r>
            <a:r>
              <a:rPr lang="en-US" sz="4400" dirty="0" smtClean="0"/>
              <a:t>scarcity</a:t>
            </a:r>
            <a:endParaRPr lang="en-US" sz="4400" dirty="0" smtClean="0"/>
          </a:p>
          <a:p>
            <a:endParaRPr lang="en-US" dirty="0"/>
          </a:p>
        </p:txBody>
      </p:sp>
      <p:sp>
        <p:nvSpPr>
          <p:cNvPr id="3" name="Title 2"/>
          <p:cNvSpPr>
            <a:spLocks noGrp="1"/>
          </p:cNvSpPr>
          <p:nvPr>
            <p:ph type="title"/>
          </p:nvPr>
        </p:nvSpPr>
        <p:spPr/>
        <p:txBody>
          <a:bodyPr/>
          <a:lstStyle/>
          <a:p>
            <a:r>
              <a:rPr lang="en-US" dirty="0" smtClean="0"/>
              <a:t>key findings from the report (p.3)</a:t>
            </a:r>
            <a:endParaRPr lang="en-US" dirty="0"/>
          </a:p>
        </p:txBody>
      </p:sp>
      <p:sp>
        <p:nvSpPr>
          <p:cNvPr id="4" name="AutoShape 2" descr="data:image/jpeg;base64,/9j/4AAQSkZJRgABAQAAAQABAAD/2wCEAAkGBxQTEhUUEhQVFRUXGBsaGRgYGBseHhsgGhccHBwfHh0gICgiGxslGxoaJTEhJSkrLi4uIB8zODMsNygtLisBCgoKDg0OGhAQGywkHCQsLCwsLCwsLCwsLCwsLCwsLCwsLCwsLCwsLCwsLCwsLCwsLCwsLCwsLDcsLCwsLCw3LP/AABEIALgA8AMBIgACEQEDEQH/xAAbAAABBQEBAAAAAAAAAAAAAAAEAAECAwUGB//EAD0QAAECBAQEBAQEBQMEAwAAAAECEQADITEEEkFRBSJhcROBkbEyocHwBkLR4RQVI1LxU2JyFoKSojND4v/EABkBAQEBAQEBAAAAAAAAAAAAAAABAgMEBf/EACIRAQEBAAEEAwADAQAAAAAAAAABEQISEyFRMUFhAxRxBP/aAAwDAQACEQMRAD8A7OJCEBEmj3a8WEBEgIQh4gTQ7QoeCmaHh4UAoUPChoaHhQoGE0KHhNAw0PDtCgYaE0PCgGaE0PCgGaE0PCgFDNDwoBmhNDwoBmhNDwoGIwolDQTHlqOIzlOUzZhahZSv1pY/OLk4yffxZhpoo6+/7wJLAJaxFx0EMnDOS4a2nWt72jwdVfR6Y0/55O/1yAO3v96xfh+Pz6NMzdwD89PT1jKlSSQAWPViANmu3+IkpBs7bfsNe8OunRx9Nr/qSeNUmteQeQoQfeLk/imb/Yj0V8q17RhZDUEFj7GnnDkCxuepctf5e8Xu8vadrjfp0P8A1YoXlpPYke7xaPxYf9Hz8T/8xy8tYALF36+kOqcCOl6UfZ71p7Re7y9p2ePp0yPxgGLySP8AvvT/AIxOX+MJf5pawehB92jl85cijDU1112aIrJcPbav+GA1i93knZ4OuP4ulAFRRMAH/H9YKR+IpRuFDyH0McIQSaUAvS52/frF0uWHAbLr5+t6+e8O9yX+vxd4jjck/m9RbvF8riUpVpifX9e0cEl3Ftj2Nm+9oeYgE2BHbeh17Rqfz1i/88d//GS/9RH/AJJ/WF/Gy/8AUR/5J/WOBcWe29v8xbLG6iLCtmfzr7vF734n9f8AXcjGyjaZLpfnT+sL+Nls/iIPZQMcWpRcMfOvtoIkJlAc1Dv61h3z+v8ArrhxSSbTE0iX8xlf3iOM8bsejiw8oajVDUuerA1PlWHeOw7McSlO3iJfbvEkcQlG0xJ844tBDXHmf2hpy0EMpSe1D8nh3k7Dt04yWbLT6iGXjpYutPqI4FWUuMoU1CzNfY3iYngS3KVJDOXag1s3o8O8nZnt28zikofnHlAszj8sWC1dgB7kRyBnpOUhYYsXBvrTfX57RTxfC+KgJUpYq/IopJ9Li+kO9WuzHWTvxOlLnIaO7mzB9jpFP/UhIzJSkA2Lv/mOdxeHMxBTMCyksCxY0AaoL1se8UScMlIQEoICaJc2++sZ7tXtT02v+rCpWQLD7AB7kd9IqxH4gmaCYpj283paATIYMkAJajMDXUjQtAeHwCkBjOWAS9ANf+TvXtE6610T0ZzYpTYnyp7Ui1laOKDT5DR+sDBQBHMQXffXZ7+e8PKUkKob0t+jXjk6aIYg1BcUuX9IcbWPuNfmIqROSABRi79fu8W/xKdSB3WqIumqTonW7mr6MP390GDhWnR2+t/eEuYKMTs3VtCT121ENmdt6hz9d6QXqXrQDYBtaX+ff7uOhLAXsK9h2iSgodej1vv7t0hTJhqRQvUE3JZifSIdSanpVhqw0p6d4ckvQ06hm+uhigLLhqkPXvcs/WHKtCaag+3nF1OqL2OtDEJaq6O1u1+9xppCQaj4a26/bCJpB+vQP+wi6mnNak/f0hBY0NT+kSCyKmwGzW8+sVT8Q1Xcd79NWMNNXoToal/PXT11hkrTpRzeKVTDRxlrcD673p0i9K7h2q9U9/lE0S8JxcV2bt9Ikh7Akqa32IqVJqXNtgb+loflLEqN99/rF0W5CASz+1fOGRNaxG+wp9LQghKdn0fUevSEsi5IpUkgUZxvTX6xNVeVkXfofeKVJSdRt6vCATua0AJ/WGWhJBqqnXprpDQysMlRoSOz+40rEBIAf4adH7DoGiSiLkmrXUzd/X7aHUx/N/7Fjp5WghpgIYOO/a9zFS1izhwP29YhiFoQbEqe2YgiqAXNa8ye8QTxCSTldiX+TDu9fkYvk0TmGpcd/P8ATeI+MOutQWJ71MB4ni0lLEEEOyiLgjy61MZ6cVPWmUUS1qJKXISz/wBMvoxdR+QiprdVMAcBrXze5Fr/ADiClgnlIpXb3jNkSMUBKCkAFyFFSkuQ+zV8o2EyHBeWlPmb0+37+Y2ueloWweoBcZSB5Vo1XbvBYlB6UfdWw0tQdTEZKEk1mEC9hU62Pzi3+WGreMm3/wBd/Q0/eIGlpDh2NhSrfMVeLvA2LJA6VNbudOkSRwt2IK3oDyFLOeru3l84n/KC3/2k2bKNf+4W/WGAdMktzBg1Ga767RYuQoM7W/uavdvukWTsBoBMoLMKf+/zr5RBOABZwsKDh8oHdmJb5RF1JOGU+4pdmPlodXMUzMGsl+U1ZgdB9axKXhFD8qymn5WN9i/SJjDzEglRNKPlUaizAVPl6xUL+DIYsSANCPmfp84ivDAAUWN2ykeTexhYmSsJLpUWLfCf3cEtrT3GSQCkFBSoPfNWoqzUH3pBF8+QoUq77/TeIS0kF1U0ep9hEETXIJD/AN3KaE0c2AqKUEP/ABeUjOnlCmowUfXoIGxeqSACUrtYMoa9Xr91hikAM70eg+2hEf2uUkEE0BTk6aAeVoU2YlgpDqQQC7+dCxarO7Av0gbDCWqoDPpWgNrtDLLA1Apr+um7ezRbMxrZT4aQSyS9XawYM4J1ra0I8QUQFJSlm5uVShepzaABxXtpDDYr8QACw6Fhe3vDLUQTmKX9CaV0r84JXOKyAVhFMw5RYs1Nq9NIpViyBzLVZy7AP0yjXQPEw1ASz+V9bBwcp6Fj+8Vyx1/Lmo1j5/bxalcwkNMVU0STTQkFqE+QNbRHEYcE/CAbqdTknRyOppWvvcCUnmIDqOrM2jjd4uOQ2DproAXHdRe3bvAQkUUCFAksDksbVOtNFNVmiiSpK0NMzjlJJKUgJCXJJNQdDTSGAkKSU3SC+z5SWLPbQ17dWC4jjAlSRyoSXoA5oQAOnxP191isYlAymhCZlUqeqSlwXbc39IL4dwsKWZi05kpcMnmzF3DEtQMKNqIuAXhPDJk4IWxlyqZWNSBk+XII2Ufh6QpT879SXFG2AFnr1jVzgEgOABU0FqE+QZ/KJqUzUPNUUfuG36xGsZ0jg0lCgpKLWzElq9dWc+Yg5CjQvcus/C/V6vFSlhKTQtQqZJD6UIatLwypjUzEli2vkGa/0iLieQCwAYV5RrqKX9f1mqaWysOjm9adtK1ikodsyAQHdR1toa3Nt2EOJJ/MoVBuGNtnLDo8UckjFkOplHInnKSaBrMKswPygqQqWkBIUUAuApJUGBOpIY107wLjVBWHnZQlIQgudbF6JIGwr+0WyXBUahJ5SQ9x00vpv5RWBU7HSpCDM8aYrKnlSAau1revXtBv8wQ6V+ImoapUlmvRqenmI5zjeJlfwy0oCiopyg5tyKkB+vyjS/mUoFwtwSDpmFxQtW4bZjvBdFYjiCJUwCWwK15VElVCApQJFHoG/WDyiY6j46E5/gp8LedT6XjlMbih48hSMpGZS1O7cqQHZ6UUT+sGTJWdNcqkpJJLNlFdW9HgmtCTOmhKleKkmWohjV2D8tdX7xWrik0JJ5QSU3B/OWF9NT21jH4fiDmWoBkJWqgU1ldal/2iHEOImdKAATRUsO3NRYLksxZhfeH2a6FHEJtAfCZ9FsVEUi7D8aWUp/pEhaXofhctUB30NTS0c+rFkMrlNwqo1qNDW9WtDYNB8JLKSSUhwV1YgMwApYwNbp4h8ajJU4PMEvql61S9TY9axUjE4fNl8OclTAqy/Czn/c7ctXG0ZmDkKSF5ihysCqgwASKjz7QTw/DS1YmdmWcgRK/Mzk53Dtb77DBKJclasuaYC1CogEOSAzi5Yt/gxGX4KFE+IULAF05rgi9HJYhm0G8R4biJJmzsyCQlCMhUokqACy5owdxQMB1gXA4jDKXN8SSpgpIBBc0ApfckwMHYOTJdaQsAOHzIodTTNVnBPtCeUEqmJxAYg0TK+JujsT11pAMifh3mMFfFyFybJAAHQdf3gI8RR4LFwspD1TdSqswF0qt5PDB1ElCRUzc2YgZgnKActA2atHbaKuIcSloPMpIOfw8qi4ajluxt+sc2caBNJYfnYpLAOpNxoGFupgRWLKW0Kpiqg5XBKiKjQAUhhrpipDrInS05Tl+FNXDlq0HMOzelOMw/hmahM0JIQhmljNmOcJZ7GgAazvGVh8HOmBTIYGYliDQsQO3m1IsPB1la0qWlNQ5U4Zq1Oopahh4gLxeGKSo+MGK5aSjJlSpy730zekC4qQtYUCRmUMQQ3xEhSUpcWdiwZtbtBp4JLSkKWvxHVmdBbM1QHrls1PpBKpmGlqJBUmaSSRyup/7tAc2zXidRgjC8COZQM5QSoq5E0SywNBez3NfWNVWDSCcgJcM/TYfe0YczEqNEKmufhZLNVNC1COtIijiE9KfjSAbZiCbe9/0iWrL+OhTgmUrKnNmFXLCjs9N4n/CFSAlQqFBTkA2LsAG61MYcnEzVJqQSQXKqig2TVWtYOOJOX+rNAqKy1ABtHetf0ibF0WvAnMpJLlVSySCwO76An1FohIw5Sl3q5JKblmcfDzfQwLJw84KCUziATZTEhgbc1as4pBBxkxpgCysABlBNQpzQp6sOl4uiyVh1ChzBy4SlNKuT0IfdvnEZ2HUpQypURclT+l9a6awPPx65ShnUAfzBRAF6ZCHZ3au0XYjiYRMGdQCLUJzd22hsTXC8TSoylJQmi2SObMSVkBqAa9ImhDqImyVrUjRJXc1D/pBmKwspNEDKrOlRHNlGQhVFEAKFqsDeFjOLpzEIQlmZTXLCocNR4t5SM77ZPFp6wUkpNVoahFUqBaouW0g3x1qUDkKcxYkJYuw10fY7xBGLUopCkOhCwpKRVmsKPasFq4piUArmJKUXIykADcEUNG9YnWsAzcPMlz0IdiEzKirhTXawpGhI4RPUQpDkCpIUGfyekXysR4xAzLQTchtibNdyLGogpHiJKZawZaFJI+NiR9T1h1Ems3gOAxAT4iSEupRyzAoFOZR0uHgrFcKC8n/xjJM5w5D0IOjX0g/D4UKR4SgsgquSVEHKwyulkhobBcMRKUSrx0VbmINBYggNoLnaG1qAMUJKk5WKWTRnSK372v0irDYLDkBCyUqAAKvhByhqbaVjUSkTEEolrQpBZSglJUdTV9e+t4G4vIEtRTLlqJWGUchym56tffS0TaeA+L4fISlisMSaipqRQqoCaGjH5RYODqXmUF5gWZVC2UFgU7t1g7hGEXMC5eJk5QUuA4yltyGqaGsX4PhEpEohIQTcpQ5uwZ7s46xfJ4Yi8AJa3mqSSWvdgGoC4AH1iOE4MhK1AFSiVOACHZqP6FyB0jdn4WQkKXODtRIy81KNfmcdLbwXhEIlgiWMqGBIGajvStBb2hNMjCwfC5aVFsyKEFCg7Fviqxc0JZn84sl4aUEAS0pUpCUtmDP4Yclm7QRjuHypmbxglWUukZiGHUh6jat+tb58/DyZaJawzpJAbM1NyKXibTIzJSZIKVjD5Jg0u6XLsaNezGkPJzJ5wjw0mqUpFA/VRAfc3p0guRwgEkpKi4BCjlHbb3gk4daKB8xBy5SHY3YOKRJeX2ZA6eKqQgCWEoLEEgHlsVajVvWMZU5KFEJygkAc2ZqCmvXTf11TgJxJ5kukOEsy/KrB2OsVzOHlSghSSrLuCph60Dm9Ym30ZoMyynKFLISRZKcyvIvym9a9oPwuMkypiU85UKklPKH3AUz9flBJ4XNq4BSGAYMwqN6AdBGTjsJMSUAAgpscqlAHUGgYVFRDT4RlTUkkFK0JJvSxeo866fobPw6kTSAUqAAAtlNLm7frAhwhArnDBzQsGtYU0o3tBKeF5ArOrneyCWto7gCtfpq1MSKsgSpmP+0aDqK+XvA4mLdQyLUKgqyuGBsB9msOjBJSuhmh63yhP/K1+m0FT5qwvmDH+4Nts1ImwBCast8ZIpSpYnYB26iF4ypQLKMooGji5pc9qC/lBYBCgPjQxz6kE0DAXFPRqxVNxSUJyuU1ZwWt8W9++vqyAUomKVUklmJIJ6mut/KDpspSTLWfEJvYua6vozUOj1iE6dmKWCztlozakl3oad4zJ/FESlFKRMU7ZnDivlfq9Xh0yRnUZiPFLKRMTS7ixIqzA31eNDDJyuDh0GzLoCxd9DW0Pi8POmKC5YlqCnzFwkizalw5c2irFYOZKQlc8pQwYsxJq/xPs106xv8Ax0xarFKKUpQ5TQh0h7fClQoR1g3EzZhzJUjKv8qkubfmLhtoCwHEcO6kS052YJdROfVjvrWDJeIJKZEpKQWUVJUSGysQQQ7O/e14eRi4jBLlqStS1oKQ/MKV8g5qzUjSVxAzSE51o9NWu48rbeZ+BkYhGYFCKNqK03fTc9YsxWDA5gjxFWZ0pIOpdqs2r3h8HSAl4tMpJLc5o7uwLbC9Q7NeKZXEJniFHiByxCToNOwNoC45xCS9EpRMcuVb2d2arX6RLB8KmqShYEohQLKCwDQBu5PeJ5M9NLDYqagN4mcgHMcprqGNXB7aRZiuLqWgpIAWS4foa0btXtAuFROlHMUJKcrEEAgWrm/MANoJxuBlKRmSsJOoDWAqbONntaBmxPB4gIQszZ2YKAZnGW4YnRoWE42tIGU+KVEjyf36RZK/CqBKAzs5zE0Yk0UK7hq1tAmH/DUxILZUnM6UhTlgdyKH1h5JxSnYlbl5QQZgYqSoJVR7uCHrtAmDzIK1y1qUFDLlVWruHLhjXzpdonxHhkxExszWCcqVKFKO4IqfKDOHSJ8lJXkSpWVqULjMxL2+vpC6ZtZ+Kw2IUkKXNCC9gl2DUJdSWtavlrd+HuJJAIKjMIJylRYCtmIq1YAkYTEqW01ISpRDXbTM53fTpBcnh6iQJqMqgeVmL6APbycGJ5idLSm8fUQPBAVU/mswqO9R6RVP4ohK0LmIdSk1ZlUNAH/KXA31pF2cz5VJQSEqLhsuYsXGjFniXBcCUcy5a0h2CVZXDKBBpd/p1h5rXT5AjFlZWVSspCQcxNkvysGqRu+sDjiIM0kOSL5AATUE8wBIca9YMVhsUqYskcq7gMGSVWYGlGr0MB4qVmKmaUgKysGYEb1GvSJlSwTMnImjLMLoQp6KNHSzVqd9IDmSwUgKJUAGSXy2FAWevlpeNCRwPDzUeIVqVmdJUDTfQMPveI4Tg9soWh1H4jmdIFwXo41ua94WVelXOw6jLzBDHKxKlGjAuOmtevSoCceAn+okLDEAlxlJtWm320beOxcuVy51LBJBClDa1BzGt9GjLwM9HiF5CSAKDMSC6taNSumkSxmxoJkBUtKja4URlfUkO7kDQjTWMubxF0qq4UWtQFjV3qw3HpGsMBJKCqWSAHOQk6agFm1qHgXic6WhCBh0vLLnMWIzDKam5uR/mL5wugJOK8Pl/OCCxTqNNWF6xrLnFCAqYQnK4ZBFX1oaimtorwiJSspmpBWVVAAGZJ/2izUvFkrFYWWoAIZywCgGc1uzksN4SVIJOVOVSVTErUbhIJL1YPWwZ70EZq5tf/kIKWLqT8Qeurk9OkG8T4jJExJQUmYKkmrNsdL6RX/NRMBeUhaiRlSS77u/lCw6vOKF8EmrAMvkAp4ZJBPXNV6dBGlgpain+qgJygJYZi4fSw2q2kX4CZLkSiS4SFfmJN6MGN3pD4lfiJKZakAgvUq+HpQVp/iN5HRKYiVmAVkSokgMOZrXYfbs8PiJCMpmZ1LCU0SCOv3QsfKBl8NlTKqCgUjLmSpVWdwzUete0a8uQlKWSrSlj9184uEcXheKzXSShWU3KRbW7d4N4xg5yVJUmv8AuKgGOtdaEaVIO0bHEsJKLIyAkDlP9rWtTWj7wJieGuDkOUlIckuEhLmiSXq7Hy3jPSiGDwJUEKcBTmorlrUhj2NwxHoHxfiAwqhmWpZapcG/V6EtY7QRg/BQQqXMdSXdAbmNLV0GnbaCVrkLIyVAPMQkFhQtYivTfrFzSWMOTi5uKcyFOUhviahLEiGHA8UhLZgwsEroD22qY3sPxKSCUypSUqLpdKQCamhDCoINOhtEMbhZkyWFqnSxleqBmzggM5B9hCeJhgb8MicxE5JDkC+hdhRz7fKNaVhAjOsABbluajE0e2nWMDBzBKWxXmSK8yCKu1i7tsDtWOnnYZM1BFkF21Yn4SK13uPnCKxMRxTnKJPISWKmzPsWcMaERqYYLVLGZgpywAAYJ0d2N+1ekZ0vgGSa6cSt8vKMoBDUL1IWH0YfWH/EGGWkjw3SAKqF1BPmCqjB4JNWY7FrkqSSlswfMklQUWGlKdPnAeG48gGYlEsoanMPm9heCMOrLIz4jZuaoD1pXYDXeM9MyUFJJWtRBPKU30AU3d37xnaVqHiEyanKhAcp5MworcPVohhschAyqCUKtfOnMOgY63cRq4GdyhhlIT8OYdLG4NmN453B4CctczxpMtCCKKBSMyidCC9YX8MGLmGYtIRNSh1F0EFbndKiQQMoGl4t4pwqRTxFLSA7nPlD0qz9dIjKwM6RMaTlWhRBUCeYaM7WGkEcQTPWggy5SkG5cu2tN9mjUGKcBh5Y5J8wZiQchcGrgnfU7X6R0HDcWhSB4asxApmYElyXJbrpuY4TiU5SZn9NJVL0IDWp17RLg/jTf6iA8tGYKAIJHRhVrwZnK67aTwmUoBc2SnMC9GVuxCrv+sPJ4NIlJIlpAGxJpfV6X/zHP8Kxk3xVSGytzKzipemvxU7w2Gnrw6ZniEKfm5VKIqkVc2DaAVETfDercTJw6F8ql9eYXex07edY0OJ45EsU56d9LGjcw9ffG/DuERiVTFpWpkFJqxBzE0NqMk17wdw9QRnaUtMrO+YzEqCik0ABfKHa3yiS+0VJwsrEyytGZCidCE2AJDl6MdtxSB0/h/KoeLMSUKUwBVUi9aULbOBBHFV5AFS0LAUo0IJJdi4dy1GpvGVhlrnTkoqSB2IB966xbb9JY0OIY+UmWEIJmJbKSLjWxNAwAd/eA+E4ELP9KYknMCUGikuRvdvnF2B4HMlrASgqc1KvhHqPh+2jdmJt/SSlQpmAABb/AH0NDoITTPauTjJBQkMKklmdiDr5m/SCkS5QLJyILMwGXdn1JLUAL0jgcWjIxQchV0LFhpWptG/+EuJqWooWClQFXoTdu4reNS75JeW5XUzZAJSpR5QAw9r1JHeL0pYFRar9/XW2g0gWQoDNlCc1CpwWIq2x3v6XiSc5SBYtUFvd2MXW1eLlS6IJKStTsCS9nLVpX3gfi+OyoSEupRGUMLNSrkC77XMNiVJCvEZ11DgF7Wo3SMoS1YlypBSXqczMAQ+lDrraM1LLirDYqWiaZakBQaqmLGjkbFNbvWtI6iTiJQSFoKVMK8zEAmtLmOZ/h1zJS0pCi1AHo9qne5inD8CmiWEvlXmzKpmATQBqjrrE46z8Opw6Ug5kJyqIoCMvy0vAnE8XMQhSl5EJLhwXbTmDUqXvrGVg8PNllapikpSPhAZ2O7KLEfOCuIzwqWfElmYFA1Fmb8xs7h3MVfk+B4wJiSs5FJIrzEki7EMzv7xrYTiqVpdgkga2Dadg4pHO4HgTpWAU+IsKYcyW65C7Vo4e+rQuDyp0hBTMWFLNlAEsKFyWJL7CF2E10mAxiZxJGUgUCkrJpV+oqPMjpF0uahzygM5NA9G8ydo5+ZjkTJagjEJlLYZipBB6EVFBtEeDYNYMxRnCaVWKaUeriu1316w+l8m4xhhNWwmsE8//ABr8IswpdjGGueiTNuFGoLu2lX11iOLVOTOUhSWKg4IGgezWuI59c5KZjKUH1a1axJ5c7XZYfGy8+fL8b8uZ2DN2Dl/URrK4lL+EAHIMoFCKksRsCEx56lX+m5BF9K/Yi6TixmYk0AfU097mnaCy11S/xECoBn2FgLDQ2g7H8dXJRySVFJJVrRy9GFL2IjhpSlKnpSLj4h9+0erSiyBnAoNA7MKNWvaJwWOF/mq5ynlhiK5SDzP33MbnDkEFKzKRLS1wWILPo1KRp8XxZTkyS0zF5uXpTTqx6QJM4ouYhQQgBadKlz0NG1i0kkaq8QdnfqLbsWP1gPFzJamC2Ul3DjW4Z35qCOcVi5ziXMlnP8QAIFHqQBc29qxRiMYtQU7OKhtGOm9O0TanVW5OwTomCQsJCyHzChNXNNTTaAsH+GF5VCYtV+VhQmpcgk0taAMHxsJoXAUI6zCYzOlCk2YhybMz9n+kJPa/6DRJxKZYCZqXSquYlzqw1BOgbaC5EhEw5wkJWKFQSK2sSNGgj4is+J/TUAEsWL1c26jXSKJMpMlKUmdmTpcGlzc/TSLGoqxc0SkkoZ7NZKQHo2h3HakYUnjy56xLBVmd2RS7Cou0beP4ZnmJXzLSzZaFrVrSLhhcrpl5UA1B3u9Hc3iZbUuhpS0IACMoCaWJ7dqi/WChMIbMwy606P2jOnT/AAyyaNQOTRyHo3SJcO4mmcogUAe+m3sY2uqMciZ4ubxFJahBDg7tXTd6UvGihahoQfy1G1SPnGKriKFlEtWZJJ/NRvS4pWNxZYZQoOBUHV7VtbWsCUBicalXLmahqLg97RRwrALOXnJltWwa9HFNYswSVS3M9KXUWoq9ep2gzgJ/plWTK6qVPsXbWES1RgcLLkEoBUQs5nJBatgaEhz2gfiWEWJoUhKlZncZnApXQUjoJqT/AGhTkXtQ7bwNMmHmzhk1ZiS4bUNT94WK5zGYPELMwoSFtlDBQpTagNjeNvh+FysCQVKr1DhmgbiOOkyW/pg5tWu513oY0eHrCyJmXKVC1Ae5YXIiT0SxcvDhTgkszGr3vf27RnzOGIC0TCvlQagkNdwx379I0ceksnJMTcEkVDa6QLjkZmMpIWS+Yu3qLxbDdByxIUlMuWAsVUlINHvVPcijRTwxRJTnSlIB/tAJ7ailNolI4MA5BMuYoOoOFeWlor/kcz4c5KgQr0LV0LgNo3WGJKO/lKFkTJgAW2UKBJ7u7+r7RFfA00T4SFc11JSKOKlhfpE5OKmJmFBUlwBfrBK5qygqlkKc2VoOltN4aM7iPBU5NAE7JrWgp0jIx/4UTl/pqCFMWBFvn7vG8J6kioBbV2B8oGEwTS84BQBoXIy7kNuw9Ix1zcYvLAHDPwyETUznyE1Ug8yajRwCNb7+UdXOniUjMTyi9zcswY10pFPjSxVLMauC+m2lBGViuIAOmYxlj4QLKavl2jXwXnPiNmbix4RmEVSkqbXc1PaAJU+UpJmSQsqBL5RV6Eip7QGuZLnSVFNAxBYkFjrQP3izDZwFCWFFDBgpmOYEmuo0ib5al1dLwZBKxmKlNmzNmLD+6zV0jBxWFmCaAZRymhNGuK3uATSN/gylqUQsBm/udi/6QJjZq0YsqCiEFDUe5b6ARdi1jYn8OGYXz5Sn8raO7+8aKeGT5UsplhRbMxS1XsG9I2UcZql2qQ9N9jF87FKUGQHH1+/aGxZEMBKUQjMoBSXdxrSgt9YsXw0LTlmDMXJNyOYuWJHTyiSuIEIdKHLfDqdxWKsBxJSwAxSWBY0PUEG3Qw8Lg+dLCU3Yat7Ry3HOOJSyUnlY9q6wX+KuJFEtipIV/aDpS9m7x5fjOI5jSpAobekbk1x52vVlYQZgGIbrRh7QKtKEZikJUpNyNmsW+vWDMUQpJSRmBvUi56e0Y3B8EUrUeVSbNlUNbMXprQ6RHTyMRMSt3VSgo1vp1PSK+DoR4iwXULh2p+5Z3/SDf4RCFBTBKuZiRT4bN2GkBcDQlM2aDNRMmZgeXQGrEHzjH2ZWviGKU5AMxLs1SAz37j1ERwfiJSkBLhql2YakHWJ4ucpIKkozlqt9DDcOxWaXmIUitQXGvtG1WIlTAXcEUoUnfvtAyuHkrTMIUlewVcbmmm0XcQxnhIK6kBq9/wDMC8Bx5moVMVypcM99yX9IazVWI4YJ6zmyjIRdJPWzjRqxpS8GGCXLbXsdLNeKZ3FJQTmUQBRnar/WHXj0qQqpS1HGsZ3iogAADlUACwro/cvrEl8ozPYE/dY5aZxtRWUksltOppA38xUTkBBzamx18rxqMXlXRTpzcyqvShqLmvpFqeIS0pUorJANf8bX9DGUjFZlDOU2L7AhLOe6VE+UU8OQid4gygJVQtflcU1B5ntrFxrW8hCJl5Y3CqVfUesAcTzIHKWVSiRS121EbGHIDJKw7PUh9nb0jC49xCWj4yL2zNp79YzZqheLYsiWCg1TU218zGVwrjAmKYkCvlAfFMbKmtlZKgLuag6ERzoxISokAtV9vTTt0jPajPKu7/mhSxSC3v8Ae0CcUWu6kApVQEAEJG520p3jlv4hZALnLYDsf3jsEcInYiQMpEsszFx9K0hJjlONta34YlEAqUAczAddTTp7QFxLiihNmZUzFJZLAAsCQ5YkbdIh+EcEuUVyzPzsqqWdNAXFS7HfpGwmWqX4i8qlqUSGBSBahD7kbm0XxXafDk8LN5yfhPdqvb1jZlYgqUV/m82d6A+fuIqn8MzErUoBiWSGcBQe41gL+ZplEoyHNqHfMLX+kOPDGfiusl8MkKOYhT1DObFxXze8GlSQQyQbC7lh6O3eOLwf4jKEhKwtVxuQdyBcVT846DhmLCpdMxIuFUOrv1jV8NS61p2JKA7U7GObm8KnqxPjSlpAPxJLkkNG2FZkgqIdSXKaWLO4P6RGalLAlh/aQKh+osP0g1YoxeCEwFExDpbYHu2x94wcV+CZL8oybVcHu8dDiEKIDKYC/LdvOFPSl84FU1fNrb0gljJncdSFJZLpLgn2bZqw6+N5itEs8wZq76ekKFHk4/y8rQMnFTlzEpmS7tzKAIbXStTcbdI3jJSKJZLV5QEsSasRp+0KFHq4xcXmYybiguTr1igozZnzkEAMwDEu5B9oUKNUErQCkpIdLNUb7ixihWFZKkpQkIIatK9m+6woUPoc9I4UhYWiaByhwQahT9dWjM4lNKV+GCA4SCxoaN7CFCjjiWImYoDQ5w4Og1tvTeKxKUBmSCzt6MS/qPswoUd58MWeQPGuJgkZWG3pTvGh+E539VRNEhLdqGvbTS8PCgfbawuLloISVscxDADUO7+XkWivFfhFMx1GasrUHAIsK00ev3WFCiRr5ZOK/ApKjkmpSmjjKpx0uX119I0cJw+XJVkIdIdwR1HzZqwoUY58rIzy4TUeJ4UABcmQVF2ZIci8bnA5f9J5iSWHwqow6ixMNChxn2cZ4FyJSElWROVSum1d2iWNlOkAFqirO3+B7CFCjViy+AnE5SVfDMYgAGj+YDu79YJ/lkpQdgo12e1mPpChRcxz4ctvlAcGlN8LUqadyDCRggkEpYPVmI1Jd3+6w0KDsJmIAZ67gh69zaMziAKCPDSWH5UAn/EPCjNX5EYdM5KWyoIYMStTktqAmGwM1RSozNCeRq/fv0hQolp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0" name="Picture 4" descr="http://www.tourdebocrie.com/blog/images/DSC_0222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4876800" cy="373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0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81000" y="-8709"/>
            <a:ext cx="8381260" cy="1054394"/>
          </a:xfrm>
        </p:spPr>
        <p:txBody>
          <a:bodyPr/>
          <a:lstStyle/>
          <a:p>
            <a:r>
              <a:rPr lang="en-US" dirty="0" smtClean="0"/>
              <a:t>AGRICULTURE IMPACTS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8008"/>
            <a:ext cx="7162800" cy="570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4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81000" y="-8709"/>
            <a:ext cx="8381260" cy="1054394"/>
          </a:xfrm>
        </p:spPr>
        <p:txBody>
          <a:bodyPr/>
          <a:lstStyle/>
          <a:p>
            <a:r>
              <a:rPr lang="en-US" dirty="0" smtClean="0"/>
              <a:t>AGRICULTURE </a:t>
            </a:r>
            <a:r>
              <a:rPr lang="en-US" dirty="0" smtClean="0"/>
              <a:t>IMPACTS continued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60" y="1371600"/>
            <a:ext cx="8507044"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549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Agricultural impacts summary (300)</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331513"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69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Forestry impacts (301)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1600200"/>
            <a:ext cx="4495801" cy="306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635" y="5334000"/>
            <a:ext cx="634936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063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381000" y="355847"/>
            <a:ext cx="8686800" cy="1054394"/>
          </a:xfrm>
        </p:spPr>
        <p:txBody>
          <a:bodyPr/>
          <a:lstStyle/>
          <a:p>
            <a:r>
              <a:rPr lang="en-US" dirty="0" smtClean="0"/>
              <a:t>Forestry industry adaptations (302)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562600" cy="477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817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Impacts on communities (307)</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5" y="2362200"/>
            <a:ext cx="892525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415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Increase in Drought, flooding, vector borne diseases</a:t>
            </a:r>
            <a:endParaRPr lang="en-US" dirty="0"/>
          </a:p>
        </p:txBody>
      </p:sp>
      <p:sp>
        <p:nvSpPr>
          <p:cNvPr id="3" name="Title 2"/>
          <p:cNvSpPr>
            <a:spLocks noGrp="1"/>
          </p:cNvSpPr>
          <p:nvPr>
            <p:ph type="title"/>
          </p:nvPr>
        </p:nvSpPr>
        <p:spPr/>
        <p:txBody>
          <a:bodyPr/>
          <a:lstStyle/>
          <a:p>
            <a:r>
              <a:rPr lang="en-US" dirty="0" smtClean="0"/>
              <a:t>Impacts on human health</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06782"/>
            <a:ext cx="8610600" cy="186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226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66368"/>
            <a:ext cx="8458200" cy="666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780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Energy industry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39" y="1600200"/>
            <a:ext cx="8102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328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Tourism and recreation (313)</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43" y="1828800"/>
            <a:ext cx="8557588" cy="312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728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Font typeface="+mj-lt"/>
              <a:buAutoNum type="arabicPeriod" startAt="2"/>
            </a:pPr>
            <a:r>
              <a:rPr lang="en-US" sz="2800" dirty="0" smtClean="0"/>
              <a:t>Significant </a:t>
            </a:r>
            <a:r>
              <a:rPr lang="en-US" sz="2800" dirty="0" smtClean="0"/>
              <a:t>ecosystem changes (invasive species, economic impacts </a:t>
            </a:r>
            <a:r>
              <a:rPr lang="en-US" sz="2800" dirty="0" err="1" smtClean="0"/>
              <a:t>ie</a:t>
            </a:r>
            <a:r>
              <a:rPr lang="en-US" sz="2800" dirty="0" smtClean="0"/>
              <a:t>. Agriculture, forestry, and aboriginal livelihood)</a:t>
            </a:r>
          </a:p>
          <a:p>
            <a:endParaRPr lang="en-US" sz="2800" dirty="0"/>
          </a:p>
        </p:txBody>
      </p:sp>
      <p:sp>
        <p:nvSpPr>
          <p:cNvPr id="3" name="Title 2"/>
          <p:cNvSpPr>
            <a:spLocks noGrp="1"/>
          </p:cNvSpPr>
          <p:nvPr>
            <p:ph type="title"/>
          </p:nvPr>
        </p:nvSpPr>
        <p:spPr/>
        <p:txBody>
          <a:bodyPr/>
          <a:lstStyle/>
          <a:p>
            <a:r>
              <a:rPr lang="en-US" dirty="0" smtClean="0"/>
              <a:t>key findings from the report (p.3)</a:t>
            </a:r>
            <a:endParaRPr lang="en-US" dirty="0"/>
          </a:p>
        </p:txBody>
      </p:sp>
      <p:sp>
        <p:nvSpPr>
          <p:cNvPr id="4" name="AutoShape 2" descr="data:image/jpeg;base64,/9j/4AAQSkZJRgABAQAAAQABAAD/2wCEAAkGBxQTEhUUEhQVFRUXGBsaGRgYGBseHhsgGhccHBwfHh0gICgiGxslGxoaJTEhJSkrLi4uIB8zODMsNygtLisBCgoKDg0OGhAQGywkHCQsLCwsLCwsLCwsLCwsLCwsLCwsLCwsLCwsLCwsLCwsLCwsLCwsLCwsLDcsLCwsLCw3LP/AABEIALgA8AMBIgACEQEDEQH/xAAbAAABBQEBAAAAAAAAAAAAAAAEAAECAwUGB//EAD0QAAECBAQEBAQEBQMEAwAAAAECEQADITEEEkFRBSJhcROBkbEyocHwBkLR4RQVI1LxU2JyFoKSojND4v/EABkBAQEBAQEBAAAAAAAAAAAAAAABAgMEBf/EACIRAQEBAAEEAwADAQAAAAAAAAABEQISEyFRMUFhAxRxBP/aAAwDAQACEQMRAD8A7OJCEBEmj3a8WEBEgIQh4gTQ7QoeCmaHh4UAoUPChoaHhQoGE0KHhNAw0PDtCgYaE0PCgGaE0PCgGaE0PCgFDNDwoBmhNDwoBmhNDwoGIwolDQTHlqOIzlOUzZhahZSv1pY/OLk4yffxZhpoo6+/7wJLAJaxFx0EMnDOS4a2nWt72jwdVfR6Y0/55O/1yAO3v96xfh+Pz6NMzdwD89PT1jKlSSQAWPViANmu3+IkpBs7bfsNe8OunRx9Nr/qSeNUmteQeQoQfeLk/imb/Yj0V8q17RhZDUEFj7GnnDkCxuepctf5e8Xu8vadrjfp0P8A1YoXlpPYke7xaPxYf9Hz8T/8xy8tYALF36+kOqcCOl6UfZ71p7Re7y9p2ePp0yPxgGLySP8AvvT/AIxOX+MJf5pawehB92jl85cijDU1112aIrJcPbav+GA1i93knZ4OuP4ulAFRRMAH/H9YKR+IpRuFDyH0McIQSaUAvS52/frF0uWHAbLr5+t6+e8O9yX+vxd4jjck/m9RbvF8riUpVpifX9e0cEl3Ftj2Nm+9oeYgE2BHbeh17Rqfz1i/88d//GS/9RH/AJJ/WF/Gy/8AUR/5J/WOBcWe29v8xbLG6iLCtmfzr7vF734n9f8AXcjGyjaZLpfnT+sL+Nls/iIPZQMcWpRcMfOvtoIkJlAc1Dv61h3z+v8ArrhxSSbTE0iX8xlf3iOM8bsejiw8oajVDUuerA1PlWHeOw7McSlO3iJfbvEkcQlG0xJ844tBDXHmf2hpy0EMpSe1D8nh3k7Dt04yWbLT6iGXjpYutPqI4FWUuMoU1CzNfY3iYngS3KVJDOXag1s3o8O8nZnt28zikofnHlAszj8sWC1dgB7kRyBnpOUhYYsXBvrTfX57RTxfC+KgJUpYq/IopJ9Li+kO9WuzHWTvxOlLnIaO7mzB9jpFP/UhIzJSkA2Lv/mOdxeHMxBTMCyksCxY0AaoL1se8UScMlIQEoICaJc2++sZ7tXtT02v+rCpWQLD7AB7kd9IqxH4gmaCYpj283paATIYMkAJajMDXUjQtAeHwCkBjOWAS9ANf+TvXtE6610T0ZzYpTYnyp7Ui1laOKDT5DR+sDBQBHMQXffXZ7+e8PKUkKob0t+jXjk6aIYg1BcUuX9IcbWPuNfmIqROSABRi79fu8W/xKdSB3WqIumqTonW7mr6MP390GDhWnR2+t/eEuYKMTs3VtCT121ENmdt6hz9d6QXqXrQDYBtaX+ff7uOhLAXsK9h2iSgodej1vv7t0hTJhqRQvUE3JZifSIdSanpVhqw0p6d4ckvQ06hm+uhigLLhqkPXvcs/WHKtCaag+3nF1OqL2OtDEJaq6O1u1+9xppCQaj4a26/bCJpB+vQP+wi6mnNak/f0hBY0NT+kSCyKmwGzW8+sVT8Q1Xcd79NWMNNXoToal/PXT11hkrTpRzeKVTDRxlrcD673p0i9K7h2q9U9/lE0S8JxcV2bt9Ikh7Akqa32IqVJqXNtgb+loflLEqN99/rF0W5CASz+1fOGRNaxG+wp9LQghKdn0fUevSEsi5IpUkgUZxvTX6xNVeVkXfofeKVJSdRt6vCATua0AJ/WGWhJBqqnXprpDQysMlRoSOz+40rEBIAf4adH7DoGiSiLkmrXUzd/X7aHUx/N/7Fjp5WghpgIYOO/a9zFS1izhwP29YhiFoQbEqe2YgiqAXNa8ye8QTxCSTldiX+TDu9fkYvk0TmGpcd/P8ATeI+MOutQWJ71MB4ni0lLEEEOyiLgjy61MZ6cVPWmUUS1qJKXISz/wBMvoxdR+QiprdVMAcBrXze5Fr/ADiClgnlIpXb3jNkSMUBKCkAFyFFSkuQ+zV8o2EyHBeWlPmb0+37+Y2ueloWweoBcZSB5Vo1XbvBYlB6UfdWw0tQdTEZKEk1mEC9hU62Pzi3+WGreMm3/wBd/Q0/eIGlpDh2NhSrfMVeLvA2LJA6VNbudOkSRwt2IK3oDyFLOeru3l84n/KC3/2k2bKNf+4W/WGAdMktzBg1Ga767RYuQoM7W/uavdvukWTsBoBMoLMKf+/zr5RBOABZwsKDh8oHdmJb5RF1JOGU+4pdmPlodXMUzMGsl+U1ZgdB9axKXhFD8qymn5WN9i/SJjDzEglRNKPlUaizAVPl6xUL+DIYsSANCPmfp84ivDAAUWN2ykeTexhYmSsJLpUWLfCf3cEtrT3GSQCkFBSoPfNWoqzUH3pBF8+QoUq77/TeIS0kF1U0ep9hEETXIJD/AN3KaE0c2AqKUEP/ABeUjOnlCmowUfXoIGxeqSACUrtYMoa9Xr91hikAM70eg+2hEf2uUkEE0BTk6aAeVoU2YlgpDqQQC7+dCxarO7Av0gbDCWqoDPpWgNrtDLLA1Apr+um7ezRbMxrZT4aQSyS9XawYM4J1ra0I8QUQFJSlm5uVShepzaABxXtpDDYr8QACw6Fhe3vDLUQTmKX9CaV0r84JXOKyAVhFMw5RYs1Nq9NIpViyBzLVZy7AP0yjXQPEw1ASz+V9bBwcp6Fj+8Vyx1/Lmo1j5/bxalcwkNMVU0STTQkFqE+QNbRHEYcE/CAbqdTknRyOppWvvcCUnmIDqOrM2jjd4uOQ2DproAXHdRe3bvAQkUUCFAksDksbVOtNFNVmiiSpK0NMzjlJJKUgJCXJJNQdDTSGAkKSU3SC+z5SWLPbQ17dWC4jjAlSRyoSXoA5oQAOnxP191isYlAymhCZlUqeqSlwXbc39IL4dwsKWZi05kpcMnmzF3DEtQMKNqIuAXhPDJk4IWxlyqZWNSBk+XII2Ufh6QpT879SXFG2AFnr1jVzgEgOABU0FqE+QZ/KJqUzUPNUUfuG36xGsZ0jg0lCgpKLWzElq9dWc+Yg5CjQvcus/C/V6vFSlhKTQtQqZJD6UIatLwypjUzEli2vkGa/0iLieQCwAYV5RrqKX9f1mqaWysOjm9adtK1ikodsyAQHdR1toa3Nt2EOJJ/MoVBuGNtnLDo8UckjFkOplHInnKSaBrMKswPygqQqWkBIUUAuApJUGBOpIY107wLjVBWHnZQlIQgudbF6JIGwr+0WyXBUahJ5SQ9x00vpv5RWBU7HSpCDM8aYrKnlSAau1revXtBv8wQ6V+ImoapUlmvRqenmI5zjeJlfwy0oCiopyg5tyKkB+vyjS/mUoFwtwSDpmFxQtW4bZjvBdFYjiCJUwCWwK15VElVCApQJFHoG/WDyiY6j46E5/gp8LedT6XjlMbih48hSMpGZS1O7cqQHZ6UUT+sGTJWdNcqkpJJLNlFdW9HgmtCTOmhKleKkmWohjV2D8tdX7xWrik0JJ5QSU3B/OWF9NT21jH4fiDmWoBkJWqgU1ldal/2iHEOImdKAATRUsO3NRYLksxZhfeH2a6FHEJtAfCZ9FsVEUi7D8aWUp/pEhaXofhctUB30NTS0c+rFkMrlNwqo1qNDW9WtDYNB8JLKSSUhwV1YgMwApYwNbp4h8ajJU4PMEvql61S9TY9axUjE4fNl8OclTAqy/Czn/c7ctXG0ZmDkKSF5ihysCqgwASKjz7QTw/DS1YmdmWcgRK/Mzk53Dtb77DBKJclasuaYC1CogEOSAzi5Yt/gxGX4KFE+IULAF05rgi9HJYhm0G8R4biJJmzsyCQlCMhUokqACy5owdxQMB1gXA4jDKXN8SSpgpIBBc0ApfckwMHYOTJdaQsAOHzIodTTNVnBPtCeUEqmJxAYg0TK+JujsT11pAMifh3mMFfFyFybJAAHQdf3gI8RR4LFwspD1TdSqswF0qt5PDB1ElCRUzc2YgZgnKActA2atHbaKuIcSloPMpIOfw8qi4ajluxt+sc2caBNJYfnYpLAOpNxoGFupgRWLKW0Kpiqg5XBKiKjQAUhhrpipDrInS05Tl+FNXDlq0HMOzelOMw/hmahM0JIQhmljNmOcJZ7GgAazvGVh8HOmBTIYGYliDQsQO3m1IsPB1la0qWlNQ5U4Zq1Oopahh4gLxeGKSo+MGK5aSjJlSpy730zekC4qQtYUCRmUMQQ3xEhSUpcWdiwZtbtBp4JLSkKWvxHVmdBbM1QHrls1PpBKpmGlqJBUmaSSRyup/7tAc2zXidRgjC8COZQM5QSoq5E0SywNBez3NfWNVWDSCcgJcM/TYfe0YczEqNEKmufhZLNVNC1COtIijiE9KfjSAbZiCbe9/0iWrL+OhTgmUrKnNmFXLCjs9N4n/CFSAlQqFBTkA2LsAG61MYcnEzVJqQSQXKqig2TVWtYOOJOX+rNAqKy1ABtHetf0ibF0WvAnMpJLlVSySCwO76An1FohIw5Sl3q5JKblmcfDzfQwLJw84KCUziATZTEhgbc1as4pBBxkxpgCysABlBNQpzQp6sOl4uiyVh1ChzBy4SlNKuT0IfdvnEZ2HUpQypURclT+l9a6awPPx65ShnUAfzBRAF6ZCHZ3au0XYjiYRMGdQCLUJzd22hsTXC8TSoylJQmi2SObMSVkBqAa9ImhDqImyVrUjRJXc1D/pBmKwspNEDKrOlRHNlGQhVFEAKFqsDeFjOLpzEIQlmZTXLCocNR4t5SM77ZPFp6wUkpNVoahFUqBaouW0g3x1qUDkKcxYkJYuw10fY7xBGLUopCkOhCwpKRVmsKPasFq4piUArmJKUXIykADcEUNG9YnWsAzcPMlz0IdiEzKirhTXawpGhI4RPUQpDkCpIUGfyekXysR4xAzLQTchtibNdyLGogpHiJKZawZaFJI+NiR9T1h1Ems3gOAxAT4iSEupRyzAoFOZR0uHgrFcKC8n/xjJM5w5D0IOjX0g/D4UKR4SgsgquSVEHKwyulkhobBcMRKUSrx0VbmINBYggNoLnaG1qAMUJKk5WKWTRnSK372v0irDYLDkBCyUqAAKvhByhqbaVjUSkTEEolrQpBZSglJUdTV9e+t4G4vIEtRTLlqJWGUchym56tffS0TaeA+L4fISlisMSaipqRQqoCaGjH5RYODqXmUF5gWZVC2UFgU7t1g7hGEXMC5eJk5QUuA4yltyGqaGsX4PhEpEohIQTcpQ5uwZ7s46xfJ4Yi8AJa3mqSSWvdgGoC4AH1iOE4MhK1AFSiVOACHZqP6FyB0jdn4WQkKXODtRIy81KNfmcdLbwXhEIlgiWMqGBIGajvStBb2hNMjCwfC5aVFsyKEFCg7Fviqxc0JZn84sl4aUEAS0pUpCUtmDP4Yclm7QRjuHypmbxglWUukZiGHUh6jat+tb58/DyZaJawzpJAbM1NyKXibTIzJSZIKVjD5Jg0u6XLsaNezGkPJzJ5wjw0mqUpFA/VRAfc3p0guRwgEkpKi4BCjlHbb3gk4daKB8xBy5SHY3YOKRJeX2ZA6eKqQgCWEoLEEgHlsVajVvWMZU5KFEJygkAc2ZqCmvXTf11TgJxJ5kukOEsy/KrB2OsVzOHlSghSSrLuCph60Dm9Ym30ZoMyynKFLISRZKcyvIvym9a9oPwuMkypiU85UKklPKH3AUz9flBJ4XNq4BSGAYMwqN6AdBGTjsJMSUAAgpscqlAHUGgYVFRDT4RlTUkkFK0JJvSxeo866fobPw6kTSAUqAAAtlNLm7frAhwhArnDBzQsGtYU0o3tBKeF5ArOrneyCWto7gCtfpq1MSKsgSpmP+0aDqK+XvA4mLdQyLUKgqyuGBsB9msOjBJSuhmh63yhP/K1+m0FT5qwvmDH+4Nts1ImwBCast8ZIpSpYnYB26iF4ypQLKMooGji5pc9qC/lBYBCgPjQxz6kE0DAXFPRqxVNxSUJyuU1ZwWt8W9++vqyAUomKVUklmJIJ6mut/KDpspSTLWfEJvYua6vozUOj1iE6dmKWCztlozakl3oad4zJ/FESlFKRMU7ZnDivlfq9Xh0yRnUZiPFLKRMTS7ixIqzA31eNDDJyuDh0GzLoCxd9DW0Pi8POmKC5YlqCnzFwkizalw5c2irFYOZKQlc8pQwYsxJq/xPs106xv8Ax0xarFKKUpQ5TQh0h7fClQoR1g3EzZhzJUjKv8qkubfmLhtoCwHEcO6kS052YJdROfVjvrWDJeIJKZEpKQWUVJUSGysQQQ7O/e14eRi4jBLlqStS1oKQ/MKV8g5qzUjSVxAzSE51o9NWu48rbeZ+BkYhGYFCKNqK03fTc9YsxWDA5gjxFWZ0pIOpdqs2r3h8HSAl4tMpJLc5o7uwLbC9Q7NeKZXEJniFHiByxCToNOwNoC45xCS9EpRMcuVb2d2arX6RLB8KmqShYEohQLKCwDQBu5PeJ5M9NLDYqagN4mcgHMcprqGNXB7aRZiuLqWgpIAWS4foa0btXtAuFROlHMUJKcrEEAgWrm/MANoJxuBlKRmSsJOoDWAqbONntaBmxPB4gIQszZ2YKAZnGW4YnRoWE42tIGU+KVEjyf36RZK/CqBKAzs5zE0Yk0UK7hq1tAmH/DUxILZUnM6UhTlgdyKH1h5JxSnYlbl5QQZgYqSoJVR7uCHrtAmDzIK1y1qUFDLlVWruHLhjXzpdonxHhkxExszWCcqVKFKO4IqfKDOHSJ8lJXkSpWVqULjMxL2+vpC6ZtZ+Kw2IUkKXNCC9gl2DUJdSWtavlrd+HuJJAIKjMIJylRYCtmIq1YAkYTEqW01ISpRDXbTM53fTpBcnh6iQJqMqgeVmL6APbycGJ5idLSm8fUQPBAVU/mswqO9R6RVP4ohK0LmIdSk1ZlUNAH/KXA31pF2cz5VJQSEqLhsuYsXGjFniXBcCUcy5a0h2CVZXDKBBpd/p1h5rXT5AjFlZWVSspCQcxNkvysGqRu+sDjiIM0kOSL5AATUE8wBIca9YMVhsUqYskcq7gMGSVWYGlGr0MB4qVmKmaUgKysGYEb1GvSJlSwTMnImjLMLoQp6KNHSzVqd9IDmSwUgKJUAGSXy2FAWevlpeNCRwPDzUeIVqVmdJUDTfQMPveI4Tg9soWh1H4jmdIFwXo41ua94WVelXOw6jLzBDHKxKlGjAuOmtevSoCceAn+okLDEAlxlJtWm320beOxcuVy51LBJBClDa1BzGt9GjLwM9HiF5CSAKDMSC6taNSumkSxmxoJkBUtKja4URlfUkO7kDQjTWMubxF0qq4UWtQFjV3qw3HpGsMBJKCqWSAHOQk6agFm1qHgXic6WhCBh0vLLnMWIzDKam5uR/mL5wugJOK8Pl/OCCxTqNNWF6xrLnFCAqYQnK4ZBFX1oaimtorwiJSspmpBWVVAAGZJ/2izUvFkrFYWWoAIZywCgGc1uzksN4SVIJOVOVSVTErUbhIJL1YPWwZ70EZq5tf/kIKWLqT8Qeurk9OkG8T4jJExJQUmYKkmrNsdL6RX/NRMBeUhaiRlSS77u/lCw6vOKF8EmrAMvkAp4ZJBPXNV6dBGlgpain+qgJygJYZi4fSw2q2kX4CZLkSiS4SFfmJN6MGN3pD4lfiJKZakAgvUq+HpQVp/iN5HRKYiVmAVkSokgMOZrXYfbs8PiJCMpmZ1LCU0SCOv3QsfKBl8NlTKqCgUjLmSpVWdwzUete0a8uQlKWSrSlj9184uEcXheKzXSShWU3KRbW7d4N4xg5yVJUmv8AuKgGOtdaEaVIO0bHEsJKLIyAkDlP9rWtTWj7wJieGuDkOUlIckuEhLmiSXq7Hy3jPSiGDwJUEKcBTmorlrUhj2NwxHoHxfiAwqhmWpZapcG/V6EtY7QRg/BQQqXMdSXdAbmNLV0GnbaCVrkLIyVAPMQkFhQtYivTfrFzSWMOTi5uKcyFOUhviahLEiGHA8UhLZgwsEroD22qY3sPxKSCUypSUqLpdKQCamhDCoINOhtEMbhZkyWFqnSxleqBmzggM5B9hCeJhgb8MicxE5JDkC+hdhRz7fKNaVhAjOsABbluajE0e2nWMDBzBKWxXmSK8yCKu1i7tsDtWOnnYZM1BFkF21Yn4SK13uPnCKxMRxTnKJPISWKmzPsWcMaERqYYLVLGZgpywAAYJ0d2N+1ekZ0vgGSa6cSt8vKMoBDUL1IWH0YfWH/EGGWkjw3SAKqF1BPmCqjB4JNWY7FrkqSSlswfMklQUWGlKdPnAeG48gGYlEsoanMPm9heCMOrLIz4jZuaoD1pXYDXeM9MyUFJJWtRBPKU30AU3d37xnaVqHiEyanKhAcp5MworcPVohhschAyqCUKtfOnMOgY63cRq4GdyhhlIT8OYdLG4NmN453B4CctczxpMtCCKKBSMyidCC9YX8MGLmGYtIRNSh1F0EFbndKiQQMoGl4t4pwqRTxFLSA7nPlD0qz9dIjKwM6RMaTlWhRBUCeYaM7WGkEcQTPWggy5SkG5cu2tN9mjUGKcBh5Y5J8wZiQchcGrgnfU7X6R0HDcWhSB4asxApmYElyXJbrpuY4TiU5SZn9NJVL0IDWp17RLg/jTf6iA8tGYKAIJHRhVrwZnK67aTwmUoBc2SnMC9GVuxCrv+sPJ4NIlJIlpAGxJpfV6X/zHP8Kxk3xVSGytzKzipemvxU7w2Gnrw6ZniEKfm5VKIqkVc2DaAVETfDercTJw6F8ql9eYXex07edY0OJ45EsU56d9LGjcw9ffG/DuERiVTFpWpkFJqxBzE0NqMk17wdw9QRnaUtMrO+YzEqCik0ABfKHa3yiS+0VJwsrEyytGZCidCE2AJDl6MdtxSB0/h/KoeLMSUKUwBVUi9aULbOBBHFV5AFS0LAUo0IJJdi4dy1GpvGVhlrnTkoqSB2IB966xbb9JY0OIY+UmWEIJmJbKSLjWxNAwAd/eA+E4ELP9KYknMCUGikuRvdvnF2B4HMlrASgqc1KvhHqPh+2jdmJt/SSlQpmAABb/AH0NDoITTPauTjJBQkMKklmdiDr5m/SCkS5QLJyILMwGXdn1JLUAL0jgcWjIxQchV0LFhpWptG/+EuJqWooWClQFXoTdu4reNS75JeW5XUzZAJSpR5QAw9r1JHeL0pYFRar9/XW2g0gWQoDNlCc1CpwWIq2x3v6XiSc5SBYtUFvd2MXW1eLlS6IJKStTsCS9nLVpX3gfi+OyoSEupRGUMLNSrkC77XMNiVJCvEZ11DgF7Wo3SMoS1YlypBSXqczMAQ+lDrraM1LLirDYqWiaZakBQaqmLGjkbFNbvWtI6iTiJQSFoKVMK8zEAmtLmOZ/h1zJS0pCi1AHo9qne5inD8CmiWEvlXmzKpmATQBqjrrE46z8Opw6Ug5kJyqIoCMvy0vAnE8XMQhSl5EJLhwXbTmDUqXvrGVg8PNllapikpSPhAZ2O7KLEfOCuIzwqWfElmYFA1Fmb8xs7h3MVfk+B4wJiSs5FJIrzEki7EMzv7xrYTiqVpdgkga2Dadg4pHO4HgTpWAU+IsKYcyW65C7Vo4e+rQuDyp0hBTMWFLNlAEsKFyWJL7CF2E10mAxiZxJGUgUCkrJpV+oqPMjpF0uahzygM5NA9G8ydo5+ZjkTJagjEJlLYZipBB6EVFBtEeDYNYMxRnCaVWKaUeriu1316w+l8m4xhhNWwmsE8//ABr8IswpdjGGueiTNuFGoLu2lX11iOLVOTOUhSWKg4IGgezWuI59c5KZjKUH1a1axJ5c7XZYfGy8+fL8b8uZ2DN2Dl/URrK4lL+EAHIMoFCKksRsCEx56lX+m5BF9K/Yi6TixmYk0AfU097mnaCy11S/xECoBn2FgLDQ2g7H8dXJRySVFJJVrRy9GFL2IjhpSlKnpSLj4h9+0erSiyBnAoNA7MKNWvaJwWOF/mq5ynlhiK5SDzP33MbnDkEFKzKRLS1wWILPo1KRp8XxZTkyS0zF5uXpTTqx6QJM4ouYhQQgBadKlz0NG1i0kkaq8QdnfqLbsWP1gPFzJamC2Ul3DjW4Z35qCOcVi5ziXMlnP8QAIFHqQBc29qxRiMYtQU7OKhtGOm9O0TanVW5OwTomCQsJCyHzChNXNNTTaAsH+GF5VCYtV+VhQmpcgk0taAMHxsJoXAUI6zCYzOlCk2YhybMz9n+kJPa/6DRJxKZYCZqXSquYlzqw1BOgbaC5EhEw5wkJWKFQSK2sSNGgj4is+J/TUAEsWL1c26jXSKJMpMlKUmdmTpcGlzc/TSLGoqxc0SkkoZ7NZKQHo2h3HakYUnjy56xLBVmd2RS7Cou0beP4ZnmJXzLSzZaFrVrSLhhcrpl5UA1B3u9Hc3iZbUuhpS0IACMoCaWJ7dqi/WChMIbMwy606P2jOnT/AAyyaNQOTRyHo3SJcO4mmcogUAe+m3sY2uqMciZ4ubxFJahBDg7tXTd6UvGihahoQfy1G1SPnGKriKFlEtWZJJ/NRvS4pWNxZYZQoOBUHV7VtbWsCUBicalXLmahqLg97RRwrALOXnJltWwa9HFNYswSVS3M9KXUWoq9ep2gzgJ/plWTK6qVPsXbWES1RgcLLkEoBUQs5nJBatgaEhz2gfiWEWJoUhKlZncZnApXQUjoJqT/AGhTkXtQ7bwNMmHmzhk1ZiS4bUNT94WK5zGYPELMwoSFtlDBQpTagNjeNvh+FysCQVKr1DhmgbiOOkyW/pg5tWu513oY0eHrCyJmXKVC1Ae5YXIiT0SxcvDhTgkszGr3vf27RnzOGIC0TCvlQagkNdwx379I0ceksnJMTcEkVDa6QLjkZmMpIWS+Yu3qLxbDdByxIUlMuWAsVUlINHvVPcijRTwxRJTnSlIB/tAJ7ailNolI4MA5BMuYoOoOFeWlor/kcz4c5KgQr0LV0LgNo3WGJKO/lKFkTJgAW2UKBJ7u7+r7RFfA00T4SFc11JSKOKlhfpE5OKmJmFBUlwBfrBK5qygqlkKc2VoOltN4aM7iPBU5NAE7JrWgp0jIx/4UTl/pqCFMWBFvn7vG8J6kioBbV2B8oGEwTS84BQBoXIy7kNuw9Ix1zcYvLAHDPwyETUznyE1Ug8yajRwCNb7+UdXOniUjMTyi9zcswY10pFPjSxVLMauC+m2lBGViuIAOmYxlj4QLKavl2jXwXnPiNmbix4RmEVSkqbXc1PaAJU+UpJmSQsqBL5RV6Eip7QGuZLnSVFNAxBYkFjrQP3izDZwFCWFFDBgpmOYEmuo0ib5al1dLwZBKxmKlNmzNmLD+6zV0jBxWFmCaAZRymhNGuK3uATSN/gylqUQsBm/udi/6QJjZq0YsqCiEFDUe5b6ARdi1jYn8OGYXz5Sn8raO7+8aKeGT5UsplhRbMxS1XsG9I2UcZql2qQ9N9jF87FKUGQHH1+/aGxZEMBKUQjMoBSXdxrSgt9YsXw0LTlmDMXJNyOYuWJHTyiSuIEIdKHLfDqdxWKsBxJSwAxSWBY0PUEG3Qw8Lg+dLCU3Yat7Ry3HOOJSyUnlY9q6wX+KuJFEtipIV/aDpS9m7x5fjOI5jSpAobekbk1x52vVlYQZgGIbrRh7QKtKEZikJUpNyNmsW+vWDMUQpJSRmBvUi56e0Y3B8EUrUeVSbNlUNbMXprQ6RHTyMRMSt3VSgo1vp1PSK+DoR4iwXULh2p+5Z3/SDf4RCFBTBKuZiRT4bN2GkBcDQlM2aDNRMmZgeXQGrEHzjH2ZWviGKU5AMxLs1SAz37j1ERwfiJSkBLhql2YakHWJ4ucpIKkozlqt9DDcOxWaXmIUitQXGvtG1WIlTAXcEUoUnfvtAyuHkrTMIUlewVcbmmm0XcQxnhIK6kBq9/wDMC8Bx5moVMVypcM99yX9IazVWI4YJ6zmyjIRdJPWzjRqxpS8GGCXLbXsdLNeKZ3FJQTmUQBRnar/WHXj0qQqpS1HGsZ3iogAADlUACwro/cvrEl8ozPYE/dY5aZxtRWUksltOppA38xUTkBBzamx18rxqMXlXRTpzcyqvShqLmvpFqeIS0pUorJANf8bX9DGUjFZlDOU2L7AhLOe6VE+UU8OQid4gygJVQtflcU1B5ntrFxrW8hCJl5Y3CqVfUesAcTzIHKWVSiRS121EbGHIDJKw7PUh9nb0jC49xCWj4yL2zNp79YzZqheLYsiWCg1TU218zGVwrjAmKYkCvlAfFMbKmtlZKgLuag6ERzoxISokAtV9vTTt0jPajPKu7/mhSxSC3v8Ae0CcUWu6kApVQEAEJG520p3jlv4hZALnLYDsf3jsEcInYiQMpEsszFx9K0hJjlONta34YlEAqUAczAddTTp7QFxLiihNmZUzFJZLAAsCQ5YkbdIh+EcEuUVyzPzsqqWdNAXFS7HfpGwmWqX4i8qlqUSGBSBahD7kbm0XxXafDk8LN5yfhPdqvb1jZlYgqUV/m82d6A+fuIqn8MzErUoBiWSGcBQe41gL+ZplEoyHNqHfMLX+kOPDGfiusl8MkKOYhT1DObFxXze8GlSQQyQbC7lh6O3eOLwf4jKEhKwtVxuQdyBcVT846DhmLCpdMxIuFUOrv1jV8NS61p2JKA7U7GObm8KnqxPjSlpAPxJLkkNG2FZkgqIdSXKaWLO4P6RGalLAlh/aQKh+osP0g1YoxeCEwFExDpbYHu2x94wcV+CZL8oybVcHu8dDiEKIDKYC/LdvOFPSl84FU1fNrb0gljJncdSFJZLpLgn2bZqw6+N5itEs8wZq76ekKFHk4/y8rQMnFTlzEpmS7tzKAIbXStTcbdI3jJSKJZLV5QEsSasRp+0KFHq4xcXmYybiguTr1igozZnzkEAMwDEu5B9oUKNUErQCkpIdLNUb7ixihWFZKkpQkIIatK9m+6woUPoc9I4UhYWiaByhwQahT9dWjM4lNKV+GCA4SCxoaN7CFCjjiWImYoDQ5w4Og1tvTeKxKUBmSCzt6MS/qPswoUd58MWeQPGuJgkZWG3pTvGh+E539VRNEhLdqGvbTS8PCgfbawuLloISVscxDADUO7+XkWivFfhFMx1GasrUHAIsK00ev3WFCiRr5ZOK/ApKjkmpSmjjKpx0uX119I0cJw+XJVkIdIdwR1HzZqwoUY58rIzy4TUeJ4UABcmQVF2ZIci8bnA5f9J5iSWHwqow6ixMNChxn2cZ4FyJSElWROVSum1d2iWNlOkAFqirO3+B7CFCjViy+AnE5SVfDMYgAGj+YDu79YJ/lkpQdgo12e1mPpChRcxz4ctvlAcGlN8LUqadyDCRggkEpYPVmI1Jd3+6w0KDsJmIAZ67gh69zaMziAKCPDSWH5UAn/EPCjNX5EYdM5KWyoIYMStTktqAmGwM1RSozNCeRq/fv0hQolp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6" name="Picture 10" descr="http://wattsupwiththat.files.wordpress.com/2012/09/nemo-shrink.jpg?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44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 </a:t>
            </a:r>
          </a:p>
          <a:p>
            <a:pPr marL="502920" indent="-457200">
              <a:buFont typeface="+mj-lt"/>
              <a:buAutoNum type="arabicPeriod"/>
            </a:pPr>
            <a:r>
              <a:rPr lang="en-US" dirty="0"/>
              <a:t> </a:t>
            </a:r>
            <a:endParaRPr lang="en-US" dirty="0" smtClean="0"/>
          </a:p>
          <a:p>
            <a:pPr marL="502920" indent="-457200">
              <a:buFont typeface="+mj-lt"/>
              <a:buAutoNum type="arabicPeriod"/>
            </a:pPr>
            <a:r>
              <a:rPr lang="en-US" dirty="0"/>
              <a:t> </a:t>
            </a:r>
            <a:endParaRPr lang="en-US" dirty="0" smtClean="0"/>
          </a:p>
          <a:p>
            <a:pPr marL="502920" indent="-457200">
              <a:buFont typeface="+mj-lt"/>
              <a:buAutoNum type="arabicPeriod"/>
            </a:pPr>
            <a:r>
              <a:rPr lang="en-US" dirty="0"/>
              <a:t> </a:t>
            </a:r>
            <a:endParaRPr lang="en-US" dirty="0" smtClean="0"/>
          </a:p>
          <a:p>
            <a:pPr marL="502920" indent="-457200">
              <a:buFont typeface="+mj-lt"/>
              <a:buAutoNum type="arabicPeriod"/>
            </a:pPr>
            <a:r>
              <a:rPr lang="en-US" dirty="0"/>
              <a:t> </a:t>
            </a:r>
            <a:endParaRPr lang="en-US" dirty="0" smtClean="0"/>
          </a:p>
          <a:p>
            <a:pPr marL="502920" indent="-457200">
              <a:buFont typeface="+mj-lt"/>
              <a:buAutoNum type="arabicPeriod"/>
            </a:pPr>
            <a:r>
              <a:rPr lang="en-US" dirty="0"/>
              <a:t> </a:t>
            </a:r>
          </a:p>
        </p:txBody>
      </p:sp>
      <p:sp>
        <p:nvSpPr>
          <p:cNvPr id="3" name="Title 2"/>
          <p:cNvSpPr>
            <a:spLocks noGrp="1"/>
          </p:cNvSpPr>
          <p:nvPr>
            <p:ph type="title"/>
          </p:nvPr>
        </p:nvSpPr>
        <p:spPr>
          <a:xfrm>
            <a:off x="381000" y="355847"/>
            <a:ext cx="8458200" cy="1054394"/>
          </a:xfrm>
        </p:spPr>
        <p:txBody>
          <a:bodyPr/>
          <a:lstStyle/>
          <a:p>
            <a:r>
              <a:rPr lang="en-US" dirty="0" smtClean="0"/>
              <a:t>Synthesis (319-20)….you tell me what the most important points are</a:t>
            </a:r>
            <a:endParaRPr lang="en-US" dirty="0"/>
          </a:p>
        </p:txBody>
      </p:sp>
    </p:spTree>
    <p:extLst>
      <p:ext uri="{BB962C8B-B14F-4D97-AF65-F5344CB8AC3E}">
        <p14:creationId xmlns:p14="http://schemas.microsoft.com/office/powerpoint/2010/main" val="976621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startAt="3"/>
            </a:pPr>
            <a:r>
              <a:rPr lang="en-US" sz="2800" dirty="0" smtClean="0"/>
              <a:t>Lose </a:t>
            </a:r>
            <a:r>
              <a:rPr lang="en-US" sz="2800" dirty="0" smtClean="0"/>
              <a:t>advantages of cold winters (winters destroys pests, assists with forestry)</a:t>
            </a:r>
          </a:p>
          <a:p>
            <a:endParaRPr lang="en-US" dirty="0"/>
          </a:p>
        </p:txBody>
      </p:sp>
      <p:sp>
        <p:nvSpPr>
          <p:cNvPr id="3" name="Title 2"/>
          <p:cNvSpPr>
            <a:spLocks noGrp="1"/>
          </p:cNvSpPr>
          <p:nvPr>
            <p:ph type="title"/>
          </p:nvPr>
        </p:nvSpPr>
        <p:spPr/>
        <p:txBody>
          <a:bodyPr/>
          <a:lstStyle/>
          <a:p>
            <a:r>
              <a:rPr lang="en-US" dirty="0" smtClean="0"/>
              <a:t>key findings from the report (p.3)</a:t>
            </a:r>
            <a:endParaRPr lang="en-US" dirty="0"/>
          </a:p>
        </p:txBody>
      </p:sp>
      <p:sp>
        <p:nvSpPr>
          <p:cNvPr id="4" name="AutoShape 2" descr="data:image/jpeg;base64,/9j/4AAQSkZJRgABAQAAAQABAAD/2wCEAAkGBxQTEhUUEhQVFRUXGBsaGRgYGBseHhsgGhccHBwfHh0gICgiGxslGxoaJTEhJSkrLi4uIB8zODMsNygtLisBCgoKDg0OGhAQGywkHCQsLCwsLCwsLCwsLCwsLCwsLCwsLCwsLCwsLCwsLCwsLCwsLCwsLCwsLDcsLCwsLCw3LP/AABEIALgA8AMBIgACEQEDEQH/xAAbAAABBQEBAAAAAAAAAAAAAAAEAAECAwUGB//EAD0QAAECBAQEBAQEBQMEAwAAAAECEQADITEEEkFRBSJhcROBkbEyocHwBkLR4RQVI1LxU2JyFoKSojND4v/EABkBAQEBAQEBAAAAAAAAAAAAAAABAgMEBf/EACIRAQEBAAEEAwADAQAAAAAAAAABEQISEyFRMUFhAxRxBP/aAAwDAQACEQMRAD8A7OJCEBEmj3a8WEBEgIQh4gTQ7QoeCmaHh4UAoUPChoaHhQoGE0KHhNAw0PDtCgYaE0PCgGaE0PCgGaE0PCgFDNDwoBmhNDwoBmhNDwoGIwolDQTHlqOIzlOUzZhahZSv1pY/OLk4yffxZhpoo6+/7wJLAJaxFx0EMnDOS4a2nWt72jwdVfR6Y0/55O/1yAO3v96xfh+Pz6NMzdwD89PT1jKlSSQAWPViANmu3+IkpBs7bfsNe8OunRx9Nr/qSeNUmteQeQoQfeLk/imb/Yj0V8q17RhZDUEFj7GnnDkCxuepctf5e8Xu8vadrjfp0P8A1YoXlpPYke7xaPxYf9Hz8T/8xy8tYALF36+kOqcCOl6UfZ71p7Re7y9p2ePp0yPxgGLySP8AvvT/AIxOX+MJf5pawehB92jl85cijDU1112aIrJcPbav+GA1i93knZ4OuP4ulAFRRMAH/H9YKR+IpRuFDyH0McIQSaUAvS52/frF0uWHAbLr5+t6+e8O9yX+vxd4jjck/m9RbvF8riUpVpifX9e0cEl3Ftj2Nm+9oeYgE2BHbeh17Rqfz1i/88d//GS/9RH/AJJ/WF/Gy/8AUR/5J/WOBcWe29v8xbLG6iLCtmfzr7vF734n9f8AXcjGyjaZLpfnT+sL+Nls/iIPZQMcWpRcMfOvtoIkJlAc1Dv61h3z+v8ArrhxSSbTE0iX8xlf3iOM8bsejiw8oajVDUuerA1PlWHeOw7McSlO3iJfbvEkcQlG0xJ844tBDXHmf2hpy0EMpSe1D8nh3k7Dt04yWbLT6iGXjpYutPqI4FWUuMoU1CzNfY3iYngS3KVJDOXag1s3o8O8nZnt28zikofnHlAszj8sWC1dgB7kRyBnpOUhYYsXBvrTfX57RTxfC+KgJUpYq/IopJ9Li+kO9WuzHWTvxOlLnIaO7mzB9jpFP/UhIzJSkA2Lv/mOdxeHMxBTMCyksCxY0AaoL1se8UScMlIQEoICaJc2++sZ7tXtT02v+rCpWQLD7AB7kd9IqxH4gmaCYpj283paATIYMkAJajMDXUjQtAeHwCkBjOWAS9ANf+TvXtE6610T0ZzYpTYnyp7Ui1laOKDT5DR+sDBQBHMQXffXZ7+e8PKUkKob0t+jXjk6aIYg1BcUuX9IcbWPuNfmIqROSABRi79fu8W/xKdSB3WqIumqTonW7mr6MP390GDhWnR2+t/eEuYKMTs3VtCT121ENmdt6hz9d6QXqXrQDYBtaX+ff7uOhLAXsK9h2iSgodej1vv7t0hTJhqRQvUE3JZifSIdSanpVhqw0p6d4ckvQ06hm+uhigLLhqkPXvcs/WHKtCaag+3nF1OqL2OtDEJaq6O1u1+9xppCQaj4a26/bCJpB+vQP+wi6mnNak/f0hBY0NT+kSCyKmwGzW8+sVT8Q1Xcd79NWMNNXoToal/PXT11hkrTpRzeKVTDRxlrcD673p0i9K7h2q9U9/lE0S8JxcV2bt9Ikh7Akqa32IqVJqXNtgb+loflLEqN99/rF0W5CASz+1fOGRNaxG+wp9LQghKdn0fUevSEsi5IpUkgUZxvTX6xNVeVkXfofeKVJSdRt6vCATua0AJ/WGWhJBqqnXprpDQysMlRoSOz+40rEBIAf4adH7DoGiSiLkmrXUzd/X7aHUx/N/7Fjp5WghpgIYOO/a9zFS1izhwP29YhiFoQbEqe2YgiqAXNa8ye8QTxCSTldiX+TDu9fkYvk0TmGpcd/P8ATeI+MOutQWJ71MB4ni0lLEEEOyiLgjy61MZ6cVPWmUUS1qJKXISz/wBMvoxdR+QiprdVMAcBrXze5Fr/ADiClgnlIpXb3jNkSMUBKCkAFyFFSkuQ+zV8o2EyHBeWlPmb0+37+Y2ueloWweoBcZSB5Vo1XbvBYlB6UfdWw0tQdTEZKEk1mEC9hU62Pzi3+WGreMm3/wBd/Q0/eIGlpDh2NhSrfMVeLvA2LJA6VNbudOkSRwt2IK3oDyFLOeru3l84n/KC3/2k2bKNf+4W/WGAdMktzBg1Ga767RYuQoM7W/uavdvukWTsBoBMoLMKf+/zr5RBOABZwsKDh8oHdmJb5RF1JOGU+4pdmPlodXMUzMGsl+U1ZgdB9axKXhFD8qymn5WN9i/SJjDzEglRNKPlUaizAVPl6xUL+DIYsSANCPmfp84ivDAAUWN2ykeTexhYmSsJLpUWLfCf3cEtrT3GSQCkFBSoPfNWoqzUH3pBF8+QoUq77/TeIS0kF1U0ep9hEETXIJD/AN3KaE0c2AqKUEP/ABeUjOnlCmowUfXoIGxeqSACUrtYMoa9Xr91hikAM70eg+2hEf2uUkEE0BTk6aAeVoU2YlgpDqQQC7+dCxarO7Av0gbDCWqoDPpWgNrtDLLA1Apr+um7ezRbMxrZT4aQSyS9XawYM4J1ra0I8QUQFJSlm5uVShepzaABxXtpDDYr8QACw6Fhe3vDLUQTmKX9CaV0r84JXOKyAVhFMw5RYs1Nq9NIpViyBzLVZy7AP0yjXQPEw1ASz+V9bBwcp6Fj+8Vyx1/Lmo1j5/bxalcwkNMVU0STTQkFqE+QNbRHEYcE/CAbqdTknRyOppWvvcCUnmIDqOrM2jjd4uOQ2DproAXHdRe3bvAQkUUCFAksDksbVOtNFNVmiiSpK0NMzjlJJKUgJCXJJNQdDTSGAkKSU3SC+z5SWLPbQ17dWC4jjAlSRyoSXoA5oQAOnxP191isYlAymhCZlUqeqSlwXbc39IL4dwsKWZi05kpcMnmzF3DEtQMKNqIuAXhPDJk4IWxlyqZWNSBk+XII2Ufh6QpT879SXFG2AFnr1jVzgEgOABU0FqE+QZ/KJqUzUPNUUfuG36xGsZ0jg0lCgpKLWzElq9dWc+Yg5CjQvcus/C/V6vFSlhKTQtQqZJD6UIatLwypjUzEli2vkGa/0iLieQCwAYV5RrqKX9f1mqaWysOjm9adtK1ikodsyAQHdR1toa3Nt2EOJJ/MoVBuGNtnLDo8UckjFkOplHInnKSaBrMKswPygqQqWkBIUUAuApJUGBOpIY107wLjVBWHnZQlIQgudbF6JIGwr+0WyXBUahJ5SQ9x00vpv5RWBU7HSpCDM8aYrKnlSAau1revXtBv8wQ6V+ImoapUlmvRqenmI5zjeJlfwy0oCiopyg5tyKkB+vyjS/mUoFwtwSDpmFxQtW4bZjvBdFYjiCJUwCWwK15VElVCApQJFHoG/WDyiY6j46E5/gp8LedT6XjlMbih48hSMpGZS1O7cqQHZ6UUT+sGTJWdNcqkpJJLNlFdW9HgmtCTOmhKleKkmWohjV2D8tdX7xWrik0JJ5QSU3B/OWF9NT21jH4fiDmWoBkJWqgU1ldal/2iHEOImdKAATRUsO3NRYLksxZhfeH2a6FHEJtAfCZ9FsVEUi7D8aWUp/pEhaXofhctUB30NTS0c+rFkMrlNwqo1qNDW9WtDYNB8JLKSSUhwV1YgMwApYwNbp4h8ajJU4PMEvql61S9TY9axUjE4fNl8OclTAqy/Czn/c7ctXG0ZmDkKSF5ihysCqgwASKjz7QTw/DS1YmdmWcgRK/Mzk53Dtb77DBKJclasuaYC1CogEOSAzi5Yt/gxGX4KFE+IULAF05rgi9HJYhm0G8R4biJJmzsyCQlCMhUokqACy5owdxQMB1gXA4jDKXN8SSpgpIBBc0ApfckwMHYOTJdaQsAOHzIodTTNVnBPtCeUEqmJxAYg0TK+JujsT11pAMifh3mMFfFyFybJAAHQdf3gI8RR4LFwspD1TdSqswF0qt5PDB1ElCRUzc2YgZgnKActA2atHbaKuIcSloPMpIOfw8qi4ajluxt+sc2caBNJYfnYpLAOpNxoGFupgRWLKW0Kpiqg5XBKiKjQAUhhrpipDrInS05Tl+FNXDlq0HMOzelOMw/hmahM0JIQhmljNmOcJZ7GgAazvGVh8HOmBTIYGYliDQsQO3m1IsPB1la0qWlNQ5U4Zq1Oopahh4gLxeGKSo+MGK5aSjJlSpy730zekC4qQtYUCRmUMQQ3xEhSUpcWdiwZtbtBp4JLSkKWvxHVmdBbM1QHrls1PpBKpmGlqJBUmaSSRyup/7tAc2zXidRgjC8COZQM5QSoq5E0SywNBez3NfWNVWDSCcgJcM/TYfe0YczEqNEKmufhZLNVNC1COtIijiE9KfjSAbZiCbe9/0iWrL+OhTgmUrKnNmFXLCjs9N4n/CFSAlQqFBTkA2LsAG61MYcnEzVJqQSQXKqig2TVWtYOOJOX+rNAqKy1ABtHetf0ibF0WvAnMpJLlVSySCwO76An1FohIw5Sl3q5JKblmcfDzfQwLJw84KCUziATZTEhgbc1as4pBBxkxpgCysABlBNQpzQp6sOl4uiyVh1ChzBy4SlNKuT0IfdvnEZ2HUpQypURclT+l9a6awPPx65ShnUAfzBRAF6ZCHZ3au0XYjiYRMGdQCLUJzd22hsTXC8TSoylJQmi2SObMSVkBqAa9ImhDqImyVrUjRJXc1D/pBmKwspNEDKrOlRHNlGQhVFEAKFqsDeFjOLpzEIQlmZTXLCocNR4t5SM77ZPFp6wUkpNVoahFUqBaouW0g3x1qUDkKcxYkJYuw10fY7xBGLUopCkOhCwpKRVmsKPasFq4piUArmJKUXIykADcEUNG9YnWsAzcPMlz0IdiEzKirhTXawpGhI4RPUQpDkCpIUGfyekXysR4xAzLQTchtibNdyLGogpHiJKZawZaFJI+NiR9T1h1Ems3gOAxAT4iSEupRyzAoFOZR0uHgrFcKC8n/xjJM5w5D0IOjX0g/D4UKR4SgsgquSVEHKwyulkhobBcMRKUSrx0VbmINBYggNoLnaG1qAMUJKk5WKWTRnSK372v0irDYLDkBCyUqAAKvhByhqbaVjUSkTEEolrQpBZSglJUdTV9e+t4G4vIEtRTLlqJWGUchym56tffS0TaeA+L4fISlisMSaipqRQqoCaGjH5RYODqXmUF5gWZVC2UFgU7t1g7hGEXMC5eJk5QUuA4yltyGqaGsX4PhEpEohIQTcpQ5uwZ7s46xfJ4Yi8AJa3mqSSWvdgGoC4AH1iOE4MhK1AFSiVOACHZqP6FyB0jdn4WQkKXODtRIy81KNfmcdLbwXhEIlgiWMqGBIGajvStBb2hNMjCwfC5aVFsyKEFCg7Fviqxc0JZn84sl4aUEAS0pUpCUtmDP4Yclm7QRjuHypmbxglWUukZiGHUh6jat+tb58/DyZaJawzpJAbM1NyKXibTIzJSZIKVjD5Jg0u6XLsaNezGkPJzJ5wjw0mqUpFA/VRAfc3p0guRwgEkpKi4BCjlHbb3gk4daKB8xBy5SHY3YOKRJeX2ZA6eKqQgCWEoLEEgHlsVajVvWMZU5KFEJygkAc2ZqCmvXTf11TgJxJ5kukOEsy/KrB2OsVzOHlSghSSrLuCph60Dm9Ym30ZoMyynKFLISRZKcyvIvym9a9oPwuMkypiU85UKklPKH3AUz9flBJ4XNq4BSGAYMwqN6AdBGTjsJMSUAAgpscqlAHUGgYVFRDT4RlTUkkFK0JJvSxeo866fobPw6kTSAUqAAAtlNLm7frAhwhArnDBzQsGtYU0o3tBKeF5ArOrneyCWto7gCtfpq1MSKsgSpmP+0aDqK+XvA4mLdQyLUKgqyuGBsB9msOjBJSuhmh63yhP/K1+m0FT5qwvmDH+4Nts1ImwBCast8ZIpSpYnYB26iF4ypQLKMooGji5pc9qC/lBYBCgPjQxz6kE0DAXFPRqxVNxSUJyuU1ZwWt8W9++vqyAUomKVUklmJIJ6mut/KDpspSTLWfEJvYua6vozUOj1iE6dmKWCztlozakl3oad4zJ/FESlFKRMU7ZnDivlfq9Xh0yRnUZiPFLKRMTS7ixIqzA31eNDDJyuDh0GzLoCxd9DW0Pi8POmKC5YlqCnzFwkizalw5c2irFYOZKQlc8pQwYsxJq/xPs106xv8Ax0xarFKKUpQ5TQh0h7fClQoR1g3EzZhzJUjKv8qkubfmLhtoCwHEcO6kS052YJdROfVjvrWDJeIJKZEpKQWUVJUSGysQQQ7O/e14eRi4jBLlqStS1oKQ/MKV8g5qzUjSVxAzSE51o9NWu48rbeZ+BkYhGYFCKNqK03fTc9YsxWDA5gjxFWZ0pIOpdqs2r3h8HSAl4tMpJLc5o7uwLbC9Q7NeKZXEJniFHiByxCToNOwNoC45xCS9EpRMcuVb2d2arX6RLB8KmqShYEohQLKCwDQBu5PeJ5M9NLDYqagN4mcgHMcprqGNXB7aRZiuLqWgpIAWS4foa0btXtAuFROlHMUJKcrEEAgWrm/MANoJxuBlKRmSsJOoDWAqbONntaBmxPB4gIQszZ2YKAZnGW4YnRoWE42tIGU+KVEjyf36RZK/CqBKAzs5zE0Yk0UK7hq1tAmH/DUxILZUnM6UhTlgdyKH1h5JxSnYlbl5QQZgYqSoJVR7uCHrtAmDzIK1y1qUFDLlVWruHLhjXzpdonxHhkxExszWCcqVKFKO4IqfKDOHSJ8lJXkSpWVqULjMxL2+vpC6ZtZ+Kw2IUkKXNCC9gl2DUJdSWtavlrd+HuJJAIKjMIJylRYCtmIq1YAkYTEqW01ISpRDXbTM53fTpBcnh6iQJqMqgeVmL6APbycGJ5idLSm8fUQPBAVU/mswqO9R6RVP4ohK0LmIdSk1ZlUNAH/KXA31pF2cz5VJQSEqLhsuYsXGjFniXBcCUcy5a0h2CVZXDKBBpd/p1h5rXT5AjFlZWVSspCQcxNkvysGqRu+sDjiIM0kOSL5AATUE8wBIca9YMVhsUqYskcq7gMGSVWYGlGr0MB4qVmKmaUgKysGYEb1GvSJlSwTMnImjLMLoQp6KNHSzVqd9IDmSwUgKJUAGSXy2FAWevlpeNCRwPDzUeIVqVmdJUDTfQMPveI4Tg9soWh1H4jmdIFwXo41ua94WVelXOw6jLzBDHKxKlGjAuOmtevSoCceAn+okLDEAlxlJtWm320beOxcuVy51LBJBClDa1BzGt9GjLwM9HiF5CSAKDMSC6taNSumkSxmxoJkBUtKja4URlfUkO7kDQjTWMubxF0qq4UWtQFjV3qw3HpGsMBJKCqWSAHOQk6agFm1qHgXic6WhCBh0vLLnMWIzDKam5uR/mL5wugJOK8Pl/OCCxTqNNWF6xrLnFCAqYQnK4ZBFX1oaimtorwiJSspmpBWVVAAGZJ/2izUvFkrFYWWoAIZywCgGc1uzksN4SVIJOVOVSVTErUbhIJL1YPWwZ70EZq5tf/kIKWLqT8Qeurk9OkG8T4jJExJQUmYKkmrNsdL6RX/NRMBeUhaiRlSS77u/lCw6vOKF8EmrAMvkAp4ZJBPXNV6dBGlgpain+qgJygJYZi4fSw2q2kX4CZLkSiS4SFfmJN6MGN3pD4lfiJKZakAgvUq+HpQVp/iN5HRKYiVmAVkSokgMOZrXYfbs8PiJCMpmZ1LCU0SCOv3QsfKBl8NlTKqCgUjLmSpVWdwzUete0a8uQlKWSrSlj9184uEcXheKzXSShWU3KRbW7d4N4xg5yVJUmv8AuKgGOtdaEaVIO0bHEsJKLIyAkDlP9rWtTWj7wJieGuDkOUlIckuEhLmiSXq7Hy3jPSiGDwJUEKcBTmorlrUhj2NwxHoHxfiAwqhmWpZapcG/V6EtY7QRg/BQQqXMdSXdAbmNLV0GnbaCVrkLIyVAPMQkFhQtYivTfrFzSWMOTi5uKcyFOUhviahLEiGHA8UhLZgwsEroD22qY3sPxKSCUypSUqLpdKQCamhDCoINOhtEMbhZkyWFqnSxleqBmzggM5B9hCeJhgb8MicxE5JDkC+hdhRz7fKNaVhAjOsABbluajE0e2nWMDBzBKWxXmSK8yCKu1i7tsDtWOnnYZM1BFkF21Yn4SK13uPnCKxMRxTnKJPISWKmzPsWcMaERqYYLVLGZgpywAAYJ0d2N+1ekZ0vgGSa6cSt8vKMoBDUL1IWH0YfWH/EGGWkjw3SAKqF1BPmCqjB4JNWY7FrkqSSlswfMklQUWGlKdPnAeG48gGYlEsoanMPm9heCMOrLIz4jZuaoD1pXYDXeM9MyUFJJWtRBPKU30AU3d37xnaVqHiEyanKhAcp5MworcPVohhschAyqCUKtfOnMOgY63cRq4GdyhhlIT8OYdLG4NmN453B4CctczxpMtCCKKBSMyidCC9YX8MGLmGYtIRNSh1F0EFbndKiQQMoGl4t4pwqRTxFLSA7nPlD0qz9dIjKwM6RMaTlWhRBUCeYaM7WGkEcQTPWggy5SkG5cu2tN9mjUGKcBh5Y5J8wZiQchcGrgnfU7X6R0HDcWhSB4asxApmYElyXJbrpuY4TiU5SZn9NJVL0IDWp17RLg/jTf6iA8tGYKAIJHRhVrwZnK67aTwmUoBc2SnMC9GVuxCrv+sPJ4NIlJIlpAGxJpfV6X/zHP8Kxk3xVSGytzKzipemvxU7w2Gnrw6ZniEKfm5VKIqkVc2DaAVETfDercTJw6F8ql9eYXex07edY0OJ45EsU56d9LGjcw9ffG/DuERiVTFpWpkFJqxBzE0NqMk17wdw9QRnaUtMrO+YzEqCik0ABfKHa3yiS+0VJwsrEyytGZCidCE2AJDl6MdtxSB0/h/KoeLMSUKUwBVUi9aULbOBBHFV5AFS0LAUo0IJJdi4dy1GpvGVhlrnTkoqSB2IB966xbb9JY0OIY+UmWEIJmJbKSLjWxNAwAd/eA+E4ELP9KYknMCUGikuRvdvnF2B4HMlrASgqc1KvhHqPh+2jdmJt/SSlQpmAABb/AH0NDoITTPauTjJBQkMKklmdiDr5m/SCkS5QLJyILMwGXdn1JLUAL0jgcWjIxQchV0LFhpWptG/+EuJqWooWClQFXoTdu4reNS75JeW5XUzZAJSpR5QAw9r1JHeL0pYFRar9/XW2g0gWQoDNlCc1CpwWIq2x3v6XiSc5SBYtUFvd2MXW1eLlS6IJKStTsCS9nLVpX3gfi+OyoSEupRGUMLNSrkC77XMNiVJCvEZ11DgF7Wo3SMoS1YlypBSXqczMAQ+lDrraM1LLirDYqWiaZakBQaqmLGjkbFNbvWtI6iTiJQSFoKVMK8zEAmtLmOZ/h1zJS0pCi1AHo9qne5inD8CmiWEvlXmzKpmATQBqjrrE46z8Opw6Ug5kJyqIoCMvy0vAnE8XMQhSl5EJLhwXbTmDUqXvrGVg8PNllapikpSPhAZ2O7KLEfOCuIzwqWfElmYFA1Fmb8xs7h3MVfk+B4wJiSs5FJIrzEki7EMzv7xrYTiqVpdgkga2Dadg4pHO4HgTpWAU+IsKYcyW65C7Vo4e+rQuDyp0hBTMWFLNlAEsKFyWJL7CF2E10mAxiZxJGUgUCkrJpV+oqPMjpF0uahzygM5NA9G8ydo5+ZjkTJagjEJlLYZipBB6EVFBtEeDYNYMxRnCaVWKaUeriu1316w+l8m4xhhNWwmsE8//ABr8IswpdjGGueiTNuFGoLu2lX11iOLVOTOUhSWKg4IGgezWuI59c5KZjKUH1a1axJ5c7XZYfGy8+fL8b8uZ2DN2Dl/URrK4lL+EAHIMoFCKksRsCEx56lX+m5BF9K/Yi6TixmYk0AfU097mnaCy11S/xECoBn2FgLDQ2g7H8dXJRySVFJJVrRy9GFL2IjhpSlKnpSLj4h9+0erSiyBnAoNA7MKNWvaJwWOF/mq5ynlhiK5SDzP33MbnDkEFKzKRLS1wWILPo1KRp8XxZTkyS0zF5uXpTTqx6QJM4ouYhQQgBadKlz0NG1i0kkaq8QdnfqLbsWP1gPFzJamC2Ul3DjW4Z35qCOcVi5ziXMlnP8QAIFHqQBc29qxRiMYtQU7OKhtGOm9O0TanVW5OwTomCQsJCyHzChNXNNTTaAsH+GF5VCYtV+VhQmpcgk0taAMHxsJoXAUI6zCYzOlCk2YhybMz9n+kJPa/6DRJxKZYCZqXSquYlzqw1BOgbaC5EhEw5wkJWKFQSK2sSNGgj4is+J/TUAEsWL1c26jXSKJMpMlKUmdmTpcGlzc/TSLGoqxc0SkkoZ7NZKQHo2h3HakYUnjy56xLBVmd2RS7Cou0beP4ZnmJXzLSzZaFrVrSLhhcrpl5UA1B3u9Hc3iZbUuhpS0IACMoCaWJ7dqi/WChMIbMwy606P2jOnT/AAyyaNQOTRyHo3SJcO4mmcogUAe+m3sY2uqMciZ4ubxFJahBDg7tXTd6UvGihahoQfy1G1SPnGKriKFlEtWZJJ/NRvS4pWNxZYZQoOBUHV7VtbWsCUBicalXLmahqLg97RRwrALOXnJltWwa9HFNYswSVS3M9KXUWoq9ep2gzgJ/plWTK6qVPsXbWES1RgcLLkEoBUQs5nJBatgaEhz2gfiWEWJoUhKlZncZnApXQUjoJqT/AGhTkXtQ7bwNMmHmzhk1ZiS4bUNT94WK5zGYPELMwoSFtlDBQpTagNjeNvh+FysCQVKr1DhmgbiOOkyW/pg5tWu513oY0eHrCyJmXKVC1Ae5YXIiT0SxcvDhTgkszGr3vf27RnzOGIC0TCvlQagkNdwx379I0ceksnJMTcEkVDa6QLjkZmMpIWS+Yu3qLxbDdByxIUlMuWAsVUlINHvVPcijRTwxRJTnSlIB/tAJ7ailNolI4MA5BMuYoOoOFeWlor/kcz4c5KgQr0LV0LgNo3WGJKO/lKFkTJgAW2UKBJ7u7+r7RFfA00T4SFc11JSKOKlhfpE5OKmJmFBUlwBfrBK5qygqlkKc2VoOltN4aM7iPBU5NAE7JrWgp0jIx/4UTl/pqCFMWBFvn7vG8J6kioBbV2B8oGEwTS84BQBoXIy7kNuw9Ix1zcYvLAHDPwyETUznyE1Ug8yajRwCNb7+UdXOniUjMTyi9zcswY10pFPjSxVLMauC+m2lBGViuIAOmYxlj4QLKavl2jXwXnPiNmbix4RmEVSkqbXc1PaAJU+UpJmSQsqBL5RV6Eip7QGuZLnSVFNAxBYkFjrQP3izDZwFCWFFDBgpmOYEmuo0ib5al1dLwZBKxmKlNmzNmLD+6zV0jBxWFmCaAZRymhNGuK3uATSN/gylqUQsBm/udi/6QJjZq0YsqCiEFDUe5b6ARdi1jYn8OGYXz5Sn8raO7+8aKeGT5UsplhRbMxS1XsG9I2UcZql2qQ9N9jF87FKUGQHH1+/aGxZEMBKUQjMoBSXdxrSgt9YsXw0LTlmDMXJNyOYuWJHTyiSuIEIdKHLfDqdxWKsBxJSwAxSWBY0PUEG3Qw8Lg+dLCU3Yat7Ry3HOOJSyUnlY9q6wX+KuJFEtipIV/aDpS9m7x5fjOI5jSpAobekbk1x52vVlYQZgGIbrRh7QKtKEZikJUpNyNmsW+vWDMUQpJSRmBvUi56e0Y3B8EUrUeVSbNlUNbMXprQ6RHTyMRMSt3VSgo1vp1PSK+DoR4iwXULh2p+5Z3/SDf4RCFBTBKuZiRT4bN2GkBcDQlM2aDNRMmZgeXQGrEHzjH2ZWviGKU5AMxLs1SAz37j1ERwfiJSkBLhql2YakHWJ4ucpIKkozlqt9DDcOxWaXmIUitQXGvtG1WIlTAXcEUoUnfvtAyuHkrTMIUlewVcbmmm0XcQxnhIK6kBq9/wDMC8Bx5moVMVypcM99yX9IazVWI4YJ6zmyjIRdJPWzjRqxpS8GGCXLbXsdLNeKZ3FJQTmUQBRnar/WHXj0qQqpS1HGsZ3iogAADlUACwro/cvrEl8ozPYE/dY5aZxtRWUksltOppA38xUTkBBzamx18rxqMXlXRTpzcyqvShqLmvpFqeIS0pUorJANf8bX9DGUjFZlDOU2L7AhLOe6VE+UU8OQid4gygJVQtflcU1B5ntrFxrW8hCJl5Y3CqVfUesAcTzIHKWVSiRS121EbGHIDJKw7PUh9nb0jC49xCWj4yL2zNp79YzZqheLYsiWCg1TU218zGVwrjAmKYkCvlAfFMbKmtlZKgLuag6ERzoxISokAtV9vTTt0jPajPKu7/mhSxSC3v8Ae0CcUWu6kApVQEAEJG520p3jlv4hZALnLYDsf3jsEcInYiQMpEsszFx9K0hJjlONta34YlEAqUAczAddTTp7QFxLiihNmZUzFJZLAAsCQ5YkbdIh+EcEuUVyzPzsqqWdNAXFS7HfpGwmWqX4i8qlqUSGBSBahD7kbm0XxXafDk8LN5yfhPdqvb1jZlYgqUV/m82d6A+fuIqn8MzErUoBiWSGcBQe41gL+ZplEoyHNqHfMLX+kOPDGfiusl8MkKOYhT1DObFxXze8GlSQQyQbC7lh6O3eOLwf4jKEhKwtVxuQdyBcVT846DhmLCpdMxIuFUOrv1jV8NS61p2JKA7U7GObm8KnqxPjSlpAPxJLkkNG2FZkgqIdSXKaWLO4P6RGalLAlh/aQKh+osP0g1YoxeCEwFExDpbYHu2x94wcV+CZL8oybVcHu8dDiEKIDKYC/LdvOFPSl84FU1fNrb0gljJncdSFJZLpLgn2bZqw6+N5itEs8wZq76ekKFHk4/y8rQMnFTlzEpmS7tzKAIbXStTcbdI3jJSKJZLV5QEsSasRp+0KFHq4xcXmYybiguTr1igozZnzkEAMwDEu5B9oUKNUErQCkpIdLNUb7ixihWFZKkpQkIIatK9m+6woUPoc9I4UhYWiaByhwQahT9dWjM4lNKV+GCA4SCxoaN7CFCjjiWImYoDQ5w4Og1tvTeKxKUBmSCzt6MS/qPswoUd58MWeQPGuJgkZWG3pTvGh+E539VRNEhLdqGvbTS8PCgfbawuLloISVscxDADUO7+XkWivFfhFMx1GasrUHAIsK00ev3WFCiRr5ZOK/ApKjkmpSmjjKpx0uX119I0cJw+XJVkIdIdwR1HzZqwoUY58rIzy4TUeJ4UABcmQVF2ZIci8bnA5f9J5iSWHwqow6ixMNChxn2cZ4FyJSElWROVSum1d2iWNlOkAFqirO3+B7CFCjViy+AnE5SVfDMYgAGj+YDu79YJ/lkpQdgo12e1mPpChRcxz4ctvlAcGlN8LUqadyDCRggkEpYPVmI1Jd3+6w0KDsJmIAZ67gh69zaMziAKCPDSWH5UAn/EPCjNX5EYdM5KWyoIYMStTktqAmGwM1RSozNCeRq/fv0hQolp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http://www.for.gov.bc.ca/hfp/mountain_pine_beetle/images/MPB_July8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886" y="2789238"/>
            <a:ext cx="5715000" cy="377190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media.outsideonline.com/images/WCMDEV_150846_mountain-pine-bee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84" y="2789238"/>
            <a:ext cx="2282506" cy="163036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images.sciencedaily.com/2008/06/080602075818-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510" y="3200400"/>
            <a:ext cx="3343935" cy="336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44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startAt="4"/>
            </a:pPr>
            <a:r>
              <a:rPr lang="en-US" sz="2400" dirty="0" smtClean="0"/>
              <a:t>Adaptive </a:t>
            </a:r>
            <a:r>
              <a:rPr lang="en-US" sz="2400" dirty="0" smtClean="0"/>
              <a:t>capacity is unevenly distributed (the poor and rural will be hit harder)</a:t>
            </a:r>
          </a:p>
          <a:p>
            <a:endParaRPr lang="en-US" dirty="0"/>
          </a:p>
        </p:txBody>
      </p:sp>
      <p:sp>
        <p:nvSpPr>
          <p:cNvPr id="3" name="Title 2"/>
          <p:cNvSpPr>
            <a:spLocks noGrp="1"/>
          </p:cNvSpPr>
          <p:nvPr>
            <p:ph type="title"/>
          </p:nvPr>
        </p:nvSpPr>
        <p:spPr/>
        <p:txBody>
          <a:bodyPr/>
          <a:lstStyle/>
          <a:p>
            <a:r>
              <a:rPr lang="en-US" dirty="0" smtClean="0"/>
              <a:t>key findings from the report (p.3)</a:t>
            </a:r>
            <a:endParaRPr lang="en-US" dirty="0"/>
          </a:p>
        </p:txBody>
      </p:sp>
      <p:sp>
        <p:nvSpPr>
          <p:cNvPr id="4" name="AutoShape 2" descr="data:image/jpeg;base64,/9j/4AAQSkZJRgABAQAAAQABAAD/2wCEAAkGBxQTEhUUEhQVFRUXGBsaGRgYGBseHhsgGhccHBwfHh0gICgiGxslGxoaJTEhJSkrLi4uIB8zODMsNygtLisBCgoKDg0OGhAQGywkHCQsLCwsLCwsLCwsLCwsLCwsLCwsLCwsLCwsLCwsLCwsLCwsLCwsLCwsLDcsLCwsLCw3LP/AABEIALgA8AMBIgACEQEDEQH/xAAbAAABBQEBAAAAAAAAAAAAAAAEAAECAwUGB//EAD0QAAECBAQEBAQEBQMEAwAAAAECEQADITEEEkFRBSJhcROBkbEyocHwBkLR4RQVI1LxU2JyFoKSojND4v/EABkBAQEBAQEBAAAAAAAAAAAAAAABAgMEBf/EACIRAQEBAAEEAwADAQAAAAAAAAABEQISEyFRMUFhAxRxBP/aAAwDAQACEQMRAD8A7OJCEBEmj3a8WEBEgIQh4gTQ7QoeCmaHh4UAoUPChoaHhQoGE0KHhNAw0PDtCgYaE0PCgGaE0PCgGaE0PCgFDNDwoBmhNDwoBmhNDwoGIwolDQTHlqOIzlOUzZhahZSv1pY/OLk4yffxZhpoo6+/7wJLAJaxFx0EMnDOS4a2nWt72jwdVfR6Y0/55O/1yAO3v96xfh+Pz6NMzdwD89PT1jKlSSQAWPViANmu3+IkpBs7bfsNe8OunRx9Nr/qSeNUmteQeQoQfeLk/imb/Yj0V8q17RhZDUEFj7GnnDkCxuepctf5e8Xu8vadrjfp0P8A1YoXlpPYke7xaPxYf9Hz8T/8xy8tYALF36+kOqcCOl6UfZ71p7Re7y9p2ePp0yPxgGLySP8AvvT/AIxOX+MJf5pawehB92jl85cijDU1112aIrJcPbav+GA1i93knZ4OuP4ulAFRRMAH/H9YKR+IpRuFDyH0McIQSaUAvS52/frF0uWHAbLr5+t6+e8O9yX+vxd4jjck/m9RbvF8riUpVpifX9e0cEl3Ftj2Nm+9oeYgE2BHbeh17Rqfz1i/88d//GS/9RH/AJJ/WF/Gy/8AUR/5J/WOBcWe29v8xbLG6iLCtmfzr7vF734n9f8AXcjGyjaZLpfnT+sL+Nls/iIPZQMcWpRcMfOvtoIkJlAc1Dv61h3z+v8ArrhxSSbTE0iX8xlf3iOM8bsejiw8oajVDUuerA1PlWHeOw7McSlO3iJfbvEkcQlG0xJ844tBDXHmf2hpy0EMpSe1D8nh3k7Dt04yWbLT6iGXjpYutPqI4FWUuMoU1CzNfY3iYngS3KVJDOXag1s3o8O8nZnt28zikofnHlAszj8sWC1dgB7kRyBnpOUhYYsXBvrTfX57RTxfC+KgJUpYq/IopJ9Li+kO9WuzHWTvxOlLnIaO7mzB9jpFP/UhIzJSkA2Lv/mOdxeHMxBTMCyksCxY0AaoL1se8UScMlIQEoICaJc2++sZ7tXtT02v+rCpWQLD7AB7kd9IqxH4gmaCYpj283paATIYMkAJajMDXUjQtAeHwCkBjOWAS9ANf+TvXtE6610T0ZzYpTYnyp7Ui1laOKDT5DR+sDBQBHMQXffXZ7+e8PKUkKob0t+jXjk6aIYg1BcUuX9IcbWPuNfmIqROSABRi79fu8W/xKdSB3WqIumqTonW7mr6MP390GDhWnR2+t/eEuYKMTs3VtCT121ENmdt6hz9d6QXqXrQDYBtaX+ff7uOhLAXsK9h2iSgodej1vv7t0hTJhqRQvUE3JZifSIdSanpVhqw0p6d4ckvQ06hm+uhigLLhqkPXvcs/WHKtCaag+3nF1OqL2OtDEJaq6O1u1+9xppCQaj4a26/bCJpB+vQP+wi6mnNak/f0hBY0NT+kSCyKmwGzW8+sVT8Q1Xcd79NWMNNXoToal/PXT11hkrTpRzeKVTDRxlrcD673p0i9K7h2q9U9/lE0S8JxcV2bt9Ikh7Akqa32IqVJqXNtgb+loflLEqN99/rF0W5CASz+1fOGRNaxG+wp9LQghKdn0fUevSEsi5IpUkgUZxvTX6xNVeVkXfofeKVJSdRt6vCATua0AJ/WGWhJBqqnXprpDQysMlRoSOz+40rEBIAf4adH7DoGiSiLkmrXUzd/X7aHUx/N/7Fjp5WghpgIYOO/a9zFS1izhwP29YhiFoQbEqe2YgiqAXNa8ye8QTxCSTldiX+TDu9fkYvk0TmGpcd/P8ATeI+MOutQWJ71MB4ni0lLEEEOyiLgjy61MZ6cVPWmUUS1qJKXISz/wBMvoxdR+QiprdVMAcBrXze5Fr/ADiClgnlIpXb3jNkSMUBKCkAFyFFSkuQ+zV8o2EyHBeWlPmb0+37+Y2ueloWweoBcZSB5Vo1XbvBYlB6UfdWw0tQdTEZKEk1mEC9hU62Pzi3+WGreMm3/wBd/Q0/eIGlpDh2NhSrfMVeLvA2LJA6VNbudOkSRwt2IK3oDyFLOeru3l84n/KC3/2k2bKNf+4W/WGAdMktzBg1Ga767RYuQoM7W/uavdvukWTsBoBMoLMKf+/zr5RBOABZwsKDh8oHdmJb5RF1JOGU+4pdmPlodXMUzMGsl+U1ZgdB9axKXhFD8qymn5WN9i/SJjDzEglRNKPlUaizAVPl6xUL+DIYsSANCPmfp84ivDAAUWN2ykeTexhYmSsJLpUWLfCf3cEtrT3GSQCkFBSoPfNWoqzUH3pBF8+QoUq77/TeIS0kF1U0ep9hEETXIJD/AN3KaE0c2AqKUEP/ABeUjOnlCmowUfXoIGxeqSACUrtYMoa9Xr91hikAM70eg+2hEf2uUkEE0BTk6aAeVoU2YlgpDqQQC7+dCxarO7Av0gbDCWqoDPpWgNrtDLLA1Apr+um7ezRbMxrZT4aQSyS9XawYM4J1ra0I8QUQFJSlm5uVShepzaABxXtpDDYr8QACw6Fhe3vDLUQTmKX9CaV0r84JXOKyAVhFMw5RYs1Nq9NIpViyBzLVZy7AP0yjXQPEw1ASz+V9bBwcp6Fj+8Vyx1/Lmo1j5/bxalcwkNMVU0STTQkFqE+QNbRHEYcE/CAbqdTknRyOppWvvcCUnmIDqOrM2jjd4uOQ2DproAXHdRe3bvAQkUUCFAksDksbVOtNFNVmiiSpK0NMzjlJJKUgJCXJJNQdDTSGAkKSU3SC+z5SWLPbQ17dWC4jjAlSRyoSXoA5oQAOnxP191isYlAymhCZlUqeqSlwXbc39IL4dwsKWZi05kpcMnmzF3DEtQMKNqIuAXhPDJk4IWxlyqZWNSBk+XII2Ufh6QpT879SXFG2AFnr1jVzgEgOABU0FqE+QZ/KJqUzUPNUUfuG36xGsZ0jg0lCgpKLWzElq9dWc+Yg5CjQvcus/C/V6vFSlhKTQtQqZJD6UIatLwypjUzEli2vkGa/0iLieQCwAYV5RrqKX9f1mqaWysOjm9adtK1ikodsyAQHdR1toa3Nt2EOJJ/MoVBuGNtnLDo8UckjFkOplHInnKSaBrMKswPygqQqWkBIUUAuApJUGBOpIY107wLjVBWHnZQlIQgudbF6JIGwr+0WyXBUahJ5SQ9x00vpv5RWBU7HSpCDM8aYrKnlSAau1revXtBv8wQ6V+ImoapUlmvRqenmI5zjeJlfwy0oCiopyg5tyKkB+vyjS/mUoFwtwSDpmFxQtW4bZjvBdFYjiCJUwCWwK15VElVCApQJFHoG/WDyiY6j46E5/gp8LedT6XjlMbih48hSMpGZS1O7cqQHZ6UUT+sGTJWdNcqkpJJLNlFdW9HgmtCTOmhKleKkmWohjV2D8tdX7xWrik0JJ5QSU3B/OWF9NT21jH4fiDmWoBkJWqgU1ldal/2iHEOImdKAATRUsO3NRYLksxZhfeH2a6FHEJtAfCZ9FsVEUi7D8aWUp/pEhaXofhctUB30NTS0c+rFkMrlNwqo1qNDW9WtDYNB8JLKSSUhwV1YgMwApYwNbp4h8ajJU4PMEvql61S9TY9axUjE4fNl8OclTAqy/Czn/c7ctXG0ZmDkKSF5ihysCqgwASKjz7QTw/DS1YmdmWcgRK/Mzk53Dtb77DBKJclasuaYC1CogEOSAzi5Yt/gxGX4KFE+IULAF05rgi9HJYhm0G8R4biJJmzsyCQlCMhUokqACy5owdxQMB1gXA4jDKXN8SSpgpIBBc0ApfckwMHYOTJdaQsAOHzIodTTNVnBPtCeUEqmJxAYg0TK+JujsT11pAMifh3mMFfFyFybJAAHQdf3gI8RR4LFwspD1TdSqswF0qt5PDB1ElCRUzc2YgZgnKActA2atHbaKuIcSloPMpIOfw8qi4ajluxt+sc2caBNJYfnYpLAOpNxoGFupgRWLKW0Kpiqg5XBKiKjQAUhhrpipDrInS05Tl+FNXDlq0HMOzelOMw/hmahM0JIQhmljNmOcJZ7GgAazvGVh8HOmBTIYGYliDQsQO3m1IsPB1la0qWlNQ5U4Zq1Oopahh4gLxeGKSo+MGK5aSjJlSpy730zekC4qQtYUCRmUMQQ3xEhSUpcWdiwZtbtBp4JLSkKWvxHVmdBbM1QHrls1PpBKpmGlqJBUmaSSRyup/7tAc2zXidRgjC8COZQM5QSoq5E0SywNBez3NfWNVWDSCcgJcM/TYfe0YczEqNEKmufhZLNVNC1COtIijiE9KfjSAbZiCbe9/0iWrL+OhTgmUrKnNmFXLCjs9N4n/CFSAlQqFBTkA2LsAG61MYcnEzVJqQSQXKqig2TVWtYOOJOX+rNAqKy1ABtHetf0ibF0WvAnMpJLlVSySCwO76An1FohIw5Sl3q5JKblmcfDzfQwLJw84KCUziATZTEhgbc1as4pBBxkxpgCysABlBNQpzQp6sOl4uiyVh1ChzBy4SlNKuT0IfdvnEZ2HUpQypURclT+l9a6awPPx65ShnUAfzBRAF6ZCHZ3au0XYjiYRMGdQCLUJzd22hsTXC8TSoylJQmi2SObMSVkBqAa9ImhDqImyVrUjRJXc1D/pBmKwspNEDKrOlRHNlGQhVFEAKFqsDeFjOLpzEIQlmZTXLCocNR4t5SM77ZPFp6wUkpNVoahFUqBaouW0g3x1qUDkKcxYkJYuw10fY7xBGLUopCkOhCwpKRVmsKPasFq4piUArmJKUXIykADcEUNG9YnWsAzcPMlz0IdiEzKirhTXawpGhI4RPUQpDkCpIUGfyekXysR4xAzLQTchtibNdyLGogpHiJKZawZaFJI+NiR9T1h1Ems3gOAxAT4iSEupRyzAoFOZR0uHgrFcKC8n/xjJM5w5D0IOjX0g/D4UKR4SgsgquSVEHKwyulkhobBcMRKUSrx0VbmINBYggNoLnaG1qAMUJKk5WKWTRnSK372v0irDYLDkBCyUqAAKvhByhqbaVjUSkTEEolrQpBZSglJUdTV9e+t4G4vIEtRTLlqJWGUchym56tffS0TaeA+L4fISlisMSaipqRQqoCaGjH5RYODqXmUF5gWZVC2UFgU7t1g7hGEXMC5eJk5QUuA4yltyGqaGsX4PhEpEohIQTcpQ5uwZ7s46xfJ4Yi8AJa3mqSSWvdgGoC4AH1iOE4MhK1AFSiVOACHZqP6FyB0jdn4WQkKXODtRIy81KNfmcdLbwXhEIlgiWMqGBIGajvStBb2hNMjCwfC5aVFsyKEFCg7Fviqxc0JZn84sl4aUEAS0pUpCUtmDP4Yclm7QRjuHypmbxglWUukZiGHUh6jat+tb58/DyZaJawzpJAbM1NyKXibTIzJSZIKVjD5Jg0u6XLsaNezGkPJzJ5wjw0mqUpFA/VRAfc3p0guRwgEkpKi4BCjlHbb3gk4daKB8xBy5SHY3YOKRJeX2ZA6eKqQgCWEoLEEgHlsVajVvWMZU5KFEJygkAc2ZqCmvXTf11TgJxJ5kukOEsy/KrB2OsVzOHlSghSSrLuCph60Dm9Ym30ZoMyynKFLISRZKcyvIvym9a9oPwuMkypiU85UKklPKH3AUz9flBJ4XNq4BSGAYMwqN6AdBGTjsJMSUAAgpscqlAHUGgYVFRDT4RlTUkkFK0JJvSxeo866fobPw6kTSAUqAAAtlNLm7frAhwhArnDBzQsGtYU0o3tBKeF5ArOrneyCWto7gCtfpq1MSKsgSpmP+0aDqK+XvA4mLdQyLUKgqyuGBsB9msOjBJSuhmh63yhP/K1+m0FT5qwvmDH+4Nts1ImwBCast8ZIpSpYnYB26iF4ypQLKMooGji5pc9qC/lBYBCgPjQxz6kE0DAXFPRqxVNxSUJyuU1ZwWt8W9++vqyAUomKVUklmJIJ6mut/KDpspSTLWfEJvYua6vozUOj1iE6dmKWCztlozakl3oad4zJ/FESlFKRMU7ZnDivlfq9Xh0yRnUZiPFLKRMTS7ixIqzA31eNDDJyuDh0GzLoCxd9DW0Pi8POmKC5YlqCnzFwkizalw5c2irFYOZKQlc8pQwYsxJq/xPs106xv8Ax0xarFKKUpQ5TQh0h7fClQoR1g3EzZhzJUjKv8qkubfmLhtoCwHEcO6kS052YJdROfVjvrWDJeIJKZEpKQWUVJUSGysQQQ7O/e14eRi4jBLlqStS1oKQ/MKV8g5qzUjSVxAzSE51o9NWu48rbeZ+BkYhGYFCKNqK03fTc9YsxWDA5gjxFWZ0pIOpdqs2r3h8HSAl4tMpJLc5o7uwLbC9Q7NeKZXEJniFHiByxCToNOwNoC45xCS9EpRMcuVb2d2arX6RLB8KmqShYEohQLKCwDQBu5PeJ5M9NLDYqagN4mcgHMcprqGNXB7aRZiuLqWgpIAWS4foa0btXtAuFROlHMUJKcrEEAgWrm/MANoJxuBlKRmSsJOoDWAqbONntaBmxPB4gIQszZ2YKAZnGW4YnRoWE42tIGU+KVEjyf36RZK/CqBKAzs5zE0Yk0UK7hq1tAmH/DUxILZUnM6UhTlgdyKH1h5JxSnYlbl5QQZgYqSoJVR7uCHrtAmDzIK1y1qUFDLlVWruHLhjXzpdonxHhkxExszWCcqVKFKO4IqfKDOHSJ8lJXkSpWVqULjMxL2+vpC6ZtZ+Kw2IUkKXNCC9gl2DUJdSWtavlrd+HuJJAIKjMIJylRYCtmIq1YAkYTEqW01ISpRDXbTM53fTpBcnh6iQJqMqgeVmL6APbycGJ5idLSm8fUQPBAVU/mswqO9R6RVP4ohK0LmIdSk1ZlUNAH/KXA31pF2cz5VJQSEqLhsuYsXGjFniXBcCUcy5a0h2CVZXDKBBpd/p1h5rXT5AjFlZWVSspCQcxNkvysGqRu+sDjiIM0kOSL5AATUE8wBIca9YMVhsUqYskcq7gMGSVWYGlGr0MB4qVmKmaUgKysGYEb1GvSJlSwTMnImjLMLoQp6KNHSzVqd9IDmSwUgKJUAGSXy2FAWevlpeNCRwPDzUeIVqVmdJUDTfQMPveI4Tg9soWh1H4jmdIFwXo41ua94WVelXOw6jLzBDHKxKlGjAuOmtevSoCceAn+okLDEAlxlJtWm320beOxcuVy51LBJBClDa1BzGt9GjLwM9HiF5CSAKDMSC6taNSumkSxmxoJkBUtKja4URlfUkO7kDQjTWMubxF0qq4UWtQFjV3qw3HpGsMBJKCqWSAHOQk6agFm1qHgXic6WhCBh0vLLnMWIzDKam5uR/mL5wugJOK8Pl/OCCxTqNNWF6xrLnFCAqYQnK4ZBFX1oaimtorwiJSspmpBWVVAAGZJ/2izUvFkrFYWWoAIZywCgGc1uzksN4SVIJOVOVSVTErUbhIJL1YPWwZ70EZq5tf/kIKWLqT8Qeurk9OkG8T4jJExJQUmYKkmrNsdL6RX/NRMBeUhaiRlSS77u/lCw6vOKF8EmrAMvkAp4ZJBPXNV6dBGlgpain+qgJygJYZi4fSw2q2kX4CZLkSiS4SFfmJN6MGN3pD4lfiJKZakAgvUq+HpQVp/iN5HRKYiVmAVkSokgMOZrXYfbs8PiJCMpmZ1LCU0SCOv3QsfKBl8NlTKqCgUjLmSpVWdwzUete0a8uQlKWSrSlj9184uEcXheKzXSShWU3KRbW7d4N4xg5yVJUmv8AuKgGOtdaEaVIO0bHEsJKLIyAkDlP9rWtTWj7wJieGuDkOUlIckuEhLmiSXq7Hy3jPSiGDwJUEKcBTmorlrUhj2NwxHoHxfiAwqhmWpZapcG/V6EtY7QRg/BQQqXMdSXdAbmNLV0GnbaCVrkLIyVAPMQkFhQtYivTfrFzSWMOTi5uKcyFOUhviahLEiGHA8UhLZgwsEroD22qY3sPxKSCUypSUqLpdKQCamhDCoINOhtEMbhZkyWFqnSxleqBmzggM5B9hCeJhgb8MicxE5JDkC+hdhRz7fKNaVhAjOsABbluajE0e2nWMDBzBKWxXmSK8yCKu1i7tsDtWOnnYZM1BFkF21Yn4SK13uPnCKxMRxTnKJPISWKmzPsWcMaERqYYLVLGZgpywAAYJ0d2N+1ekZ0vgGSa6cSt8vKMoBDUL1IWH0YfWH/EGGWkjw3SAKqF1BPmCqjB4JNWY7FrkqSSlswfMklQUWGlKdPnAeG48gGYlEsoanMPm9heCMOrLIz4jZuaoD1pXYDXeM9MyUFJJWtRBPKU30AU3d37xnaVqHiEyanKhAcp5MworcPVohhschAyqCUKtfOnMOgY63cRq4GdyhhlIT8OYdLG4NmN453B4CctczxpMtCCKKBSMyidCC9YX8MGLmGYtIRNSh1F0EFbndKiQQMoGl4t4pwqRTxFLSA7nPlD0qz9dIjKwM6RMaTlWhRBUCeYaM7WGkEcQTPWggy5SkG5cu2tN9mjUGKcBh5Y5J8wZiQchcGrgnfU7X6R0HDcWhSB4asxApmYElyXJbrpuY4TiU5SZn9NJVL0IDWp17RLg/jTf6iA8tGYKAIJHRhVrwZnK67aTwmUoBc2SnMC9GVuxCrv+sPJ4NIlJIlpAGxJpfV6X/zHP8Kxk3xVSGytzKzipemvxU7w2Gnrw6ZniEKfm5VKIqkVc2DaAVETfDercTJw6F8ql9eYXex07edY0OJ45EsU56d9LGjcw9ffG/DuERiVTFpWpkFJqxBzE0NqMk17wdw9QRnaUtMrO+YzEqCik0ABfKHa3yiS+0VJwsrEyytGZCidCE2AJDl6MdtxSB0/h/KoeLMSUKUwBVUi9aULbOBBHFV5AFS0LAUo0IJJdi4dy1GpvGVhlrnTkoqSB2IB966xbb9JY0OIY+UmWEIJmJbKSLjWxNAwAd/eA+E4ELP9KYknMCUGikuRvdvnF2B4HMlrASgqc1KvhHqPh+2jdmJt/SSlQpmAABb/AH0NDoITTPauTjJBQkMKklmdiDr5m/SCkS5QLJyILMwGXdn1JLUAL0jgcWjIxQchV0LFhpWptG/+EuJqWooWClQFXoTdu4reNS75JeW5XUzZAJSpR5QAw9r1JHeL0pYFRar9/XW2g0gWQoDNlCc1CpwWIq2x3v6XiSc5SBYtUFvd2MXW1eLlS6IJKStTsCS9nLVpX3gfi+OyoSEupRGUMLNSrkC77XMNiVJCvEZ11DgF7Wo3SMoS1YlypBSXqczMAQ+lDrraM1LLirDYqWiaZakBQaqmLGjkbFNbvWtI6iTiJQSFoKVMK8zEAmtLmOZ/h1zJS0pCi1AHo9qne5inD8CmiWEvlXmzKpmATQBqjrrE46z8Opw6Ug5kJyqIoCMvy0vAnE8XMQhSl5EJLhwXbTmDUqXvrGVg8PNllapikpSPhAZ2O7KLEfOCuIzwqWfElmYFA1Fmb8xs7h3MVfk+B4wJiSs5FJIrzEki7EMzv7xrYTiqVpdgkga2Dadg4pHO4HgTpWAU+IsKYcyW65C7Vo4e+rQuDyp0hBTMWFLNlAEsKFyWJL7CF2E10mAxiZxJGUgUCkrJpV+oqPMjpF0uahzygM5NA9G8ydo5+ZjkTJagjEJlLYZipBB6EVFBtEeDYNYMxRnCaVWKaUeriu1316w+l8m4xhhNWwmsE8//ABr8IswpdjGGueiTNuFGoLu2lX11iOLVOTOUhSWKg4IGgezWuI59c5KZjKUH1a1axJ5c7XZYfGy8+fL8b8uZ2DN2Dl/URrK4lL+EAHIMoFCKksRsCEx56lX+m5BF9K/Yi6TixmYk0AfU097mnaCy11S/xECoBn2FgLDQ2g7H8dXJRySVFJJVrRy9GFL2IjhpSlKnpSLj4h9+0erSiyBnAoNA7MKNWvaJwWOF/mq5ynlhiK5SDzP33MbnDkEFKzKRLS1wWILPo1KRp8XxZTkyS0zF5uXpTTqx6QJM4ouYhQQgBadKlz0NG1i0kkaq8QdnfqLbsWP1gPFzJamC2Ul3DjW4Z35qCOcVi5ziXMlnP8QAIFHqQBc29qxRiMYtQU7OKhtGOm9O0TanVW5OwTomCQsJCyHzChNXNNTTaAsH+GF5VCYtV+VhQmpcgk0taAMHxsJoXAUI6zCYzOlCk2YhybMz9n+kJPa/6DRJxKZYCZqXSquYlzqw1BOgbaC5EhEw5wkJWKFQSK2sSNGgj4is+J/TUAEsWL1c26jXSKJMpMlKUmdmTpcGlzc/TSLGoqxc0SkkoZ7NZKQHo2h3HakYUnjy56xLBVmd2RS7Cou0beP4ZnmJXzLSzZaFrVrSLhhcrpl5UA1B3u9Hc3iZbUuhpS0IACMoCaWJ7dqi/WChMIbMwy606P2jOnT/AAyyaNQOTRyHo3SJcO4mmcogUAe+m3sY2uqMciZ4ubxFJahBDg7tXTd6UvGihahoQfy1G1SPnGKriKFlEtWZJJ/NRvS4pWNxZYZQoOBUHV7VtbWsCUBicalXLmahqLg97RRwrALOXnJltWwa9HFNYswSVS3M9KXUWoq9ep2gzgJ/plWTK6qVPsXbWES1RgcLLkEoBUQs5nJBatgaEhz2gfiWEWJoUhKlZncZnApXQUjoJqT/AGhTkXtQ7bwNMmHmzhk1ZiS4bUNT94WK5zGYPELMwoSFtlDBQpTagNjeNvh+FysCQVKr1DhmgbiOOkyW/pg5tWu513oY0eHrCyJmXKVC1Ae5YXIiT0SxcvDhTgkszGr3vf27RnzOGIC0TCvlQagkNdwx379I0ceksnJMTcEkVDa6QLjkZmMpIWS+Yu3qLxbDdByxIUlMuWAsVUlINHvVPcijRTwxRJTnSlIB/tAJ7ailNolI4MA5BMuYoOoOFeWlor/kcz4c5KgQr0LV0LgNo3WGJKO/lKFkTJgAW2UKBJ7u7+r7RFfA00T4SFc11JSKOKlhfpE5OKmJmFBUlwBfrBK5qygqlkKc2VoOltN4aM7iPBU5NAE7JrWgp0jIx/4UTl/pqCFMWBFvn7vG8J6kioBbV2B8oGEwTS84BQBoXIy7kNuw9Ix1zcYvLAHDPwyETUznyE1Ug8yajRwCNb7+UdXOniUjMTyi9zcswY10pFPjSxVLMauC+m2lBGViuIAOmYxlj4QLKavl2jXwXnPiNmbix4RmEVSkqbXc1PaAJU+UpJmSQsqBL5RV6Eip7QGuZLnSVFNAxBYkFjrQP3izDZwFCWFFDBgpmOYEmuo0ib5al1dLwZBKxmKlNmzNmLD+6zV0jBxWFmCaAZRymhNGuK3uATSN/gylqUQsBm/udi/6QJjZq0YsqCiEFDUe5b6ARdi1jYn8OGYXz5Sn8raO7+8aKeGT5UsplhRbMxS1XsG9I2UcZql2qQ9N9jF87FKUGQHH1+/aGxZEMBKUQjMoBSXdxrSgt9YsXw0LTlmDMXJNyOYuWJHTyiSuIEIdKHLfDqdxWKsBxJSwAxSWBY0PUEG3Qw8Lg+dLCU3Yat7Ry3HOOJSyUnlY9q6wX+KuJFEtipIV/aDpS9m7x5fjOI5jSpAobekbk1x52vVlYQZgGIbrRh7QKtKEZikJUpNyNmsW+vWDMUQpJSRmBvUi56e0Y3B8EUrUeVSbNlUNbMXprQ6RHTyMRMSt3VSgo1vp1PSK+DoR4iwXULh2p+5Z3/SDf4RCFBTBKuZiRT4bN2GkBcDQlM2aDNRMmZgeXQGrEHzjH2ZWviGKU5AMxLs1SAz37j1ERwfiJSkBLhql2YakHWJ4ucpIKkozlqt9DDcOxWaXmIUitQXGvtG1WIlTAXcEUoUnfvtAyuHkrTMIUlewVcbmmm0XcQxnhIK6kBq9/wDMC8Bx5moVMVypcM99yX9IazVWI4YJ6zmyjIRdJPWzjRqxpS8GGCXLbXsdLNeKZ3FJQTmUQBRnar/WHXj0qQqpS1HGsZ3iogAADlUACwro/cvrEl8ozPYE/dY5aZxtRWUksltOppA38xUTkBBzamx18rxqMXlXRTpzcyqvShqLmvpFqeIS0pUorJANf8bX9DGUjFZlDOU2L7AhLOe6VE+UU8OQid4gygJVQtflcU1B5ntrFxrW8hCJl5Y3CqVfUesAcTzIHKWVSiRS121EbGHIDJKw7PUh9nb0jC49xCWj4yL2zNp79YzZqheLYsiWCg1TU218zGVwrjAmKYkCvlAfFMbKmtlZKgLuag6ERzoxISokAtV9vTTt0jPajPKu7/mhSxSC3v8Ae0CcUWu6kApVQEAEJG520p3jlv4hZALnLYDsf3jsEcInYiQMpEsszFx9K0hJjlONta34YlEAqUAczAddTTp7QFxLiihNmZUzFJZLAAsCQ5YkbdIh+EcEuUVyzPzsqqWdNAXFS7HfpGwmWqX4i8qlqUSGBSBahD7kbm0XxXafDk8LN5yfhPdqvb1jZlYgqUV/m82d6A+fuIqn8MzErUoBiWSGcBQe41gL+ZplEoyHNqHfMLX+kOPDGfiusl8MkKOYhT1DObFxXze8GlSQQyQbC7lh6O3eOLwf4jKEhKwtVxuQdyBcVT846DhmLCpdMxIuFUOrv1jV8NS61p2JKA7U7GObm8KnqxPjSlpAPxJLkkNG2FZkgqIdSXKaWLO4P6RGalLAlh/aQKh+osP0g1YoxeCEwFExDpbYHu2x94wcV+CZL8oybVcHu8dDiEKIDKYC/LdvOFPSl84FU1fNrb0gljJncdSFJZLpLgn2bZqw6+N5itEs8wZq76ekKFHk4/y8rQMnFTlzEpmS7tzKAIbXStTcbdI3jJSKJZLV5QEsSasRp+0KFHq4xcXmYybiguTr1igozZnzkEAMwDEu5B9oUKNUErQCkpIdLNUb7ixihWFZKkpQkIIatK9m+6woUPoc9I4UhYWiaByhwQahT9dWjM4lNKV+GCA4SCxoaN7CFCjjiWImYoDQ5w4Og1tvTeKxKUBmSCzt6MS/qPswoUd58MWeQPGuJgkZWG3pTvGh+E539VRNEhLdqGvbTS8PCgfbawuLloISVscxDADUO7+XkWivFfhFMx1GasrUHAIsK00ev3WFCiRr5ZOK/ApKjkmpSmjjKpx0uX119I0cJw+XJVkIdIdwR1HzZqwoUY58rIzy4TUeJ4UABcmQVF2ZIci8bnA5f9J5iSWHwqow6ixMNChxn2cZ4FyJSElWROVSum1d2iWNlOkAFqirO3+B7CFCjViy+AnE5SVfDMYgAGj+YDu79YJ/lkpQdgo12e1mPpChRcxz4ctvlAcGlN8LUqadyDCRggkEpYPVmI1Jd3+6w0KDsJmIAZ67gh69zaMziAKCPDSWH5UAn/EPCjNX5EYdM5KWyoIYMStTktqAmGwM1RSozNCeRq/fv0hQolp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7752" y="2590800"/>
            <a:ext cx="4572000" cy="2308324"/>
          </a:xfrm>
          <a:prstGeom prst="rect">
            <a:avLst/>
          </a:prstGeom>
          <a:ln>
            <a:solidFill>
              <a:schemeClr val="accent1"/>
            </a:solidFill>
          </a:ln>
        </p:spPr>
        <p:txBody>
          <a:bodyPr>
            <a:spAutoFit/>
          </a:bodyPr>
          <a:lstStyle/>
          <a:p>
            <a:r>
              <a:rPr lang="en-US" dirty="0"/>
              <a:t>Low-income countries will remain on the frontline of </a:t>
            </a:r>
            <a:r>
              <a:rPr lang="en-US" dirty="0" smtClean="0"/>
              <a:t>human-induced </a:t>
            </a:r>
            <a:r>
              <a:rPr lang="en-US" dirty="0" smtClean="0">
                <a:hlinkClick r:id="rId2" tooltip="More from the Guardian on Climate change"/>
              </a:rPr>
              <a:t>climate </a:t>
            </a:r>
            <a:r>
              <a:rPr lang="en-US" dirty="0">
                <a:hlinkClick r:id="rId2" tooltip="More from the Guardian on Climate change"/>
              </a:rPr>
              <a:t>change</a:t>
            </a:r>
            <a:r>
              <a:rPr lang="en-US" dirty="0"/>
              <a:t> over the next century, experiencing gradual sea-level rises, stronger cyclones, warmer days and nights, more unpredictable rains, and larger and longer </a:t>
            </a:r>
            <a:r>
              <a:rPr lang="en-US" dirty="0" err="1"/>
              <a:t>heatwaves</a:t>
            </a:r>
            <a:r>
              <a:rPr lang="en-US" dirty="0"/>
              <a:t>, according to the most thorough assessment of the issue yet</a:t>
            </a:r>
            <a:endParaRPr lang="en-US" dirty="0"/>
          </a:p>
        </p:txBody>
      </p:sp>
      <p:sp>
        <p:nvSpPr>
          <p:cNvPr id="6" name="Rectangle 5"/>
          <p:cNvSpPr/>
          <p:nvPr/>
        </p:nvSpPr>
        <p:spPr>
          <a:xfrm>
            <a:off x="4267200" y="4648200"/>
            <a:ext cx="4572000" cy="2031325"/>
          </a:xfrm>
          <a:prstGeom prst="rect">
            <a:avLst/>
          </a:prstGeom>
          <a:ln>
            <a:solidFill>
              <a:schemeClr val="accent1"/>
            </a:solidFill>
          </a:ln>
        </p:spPr>
        <p:txBody>
          <a:bodyPr>
            <a:spAutoFit/>
          </a:bodyPr>
          <a:lstStyle/>
          <a:p>
            <a:r>
              <a:rPr lang="en-US" dirty="0"/>
              <a:t>Oxfam predicted that world hunger would worsen as climate change inevitably hurt crop production and disrupted incomes. They suggested the number of people at risk of hunger might climb by 10% to 20% by 2050, with daily per-capita calorie availability falling across the world</a:t>
            </a:r>
            <a:endParaRPr lang="en-US" dirty="0"/>
          </a:p>
        </p:txBody>
      </p:sp>
    </p:spTree>
    <p:extLst>
      <p:ext uri="{BB962C8B-B14F-4D97-AF65-F5344CB8AC3E}">
        <p14:creationId xmlns:p14="http://schemas.microsoft.com/office/powerpoint/2010/main" val="159724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err="1" smtClean="0"/>
              <a:t>Ecozones</a:t>
            </a:r>
            <a:endParaRPr lang="en-US" sz="5400" dirty="0" smtClean="0"/>
          </a:p>
          <a:p>
            <a:r>
              <a:rPr lang="en-US" sz="5400" dirty="0" smtClean="0"/>
              <a:t>Watersheds</a:t>
            </a:r>
          </a:p>
          <a:p>
            <a:r>
              <a:rPr lang="en-US" sz="5400" dirty="0" smtClean="0"/>
              <a:t>Population</a:t>
            </a:r>
          </a:p>
          <a:p>
            <a:r>
              <a:rPr lang="en-US" sz="5400" dirty="0" smtClean="0"/>
              <a:t>Employment</a:t>
            </a:r>
          </a:p>
          <a:p>
            <a:endParaRPr lang="en-US" sz="5400" dirty="0"/>
          </a:p>
        </p:txBody>
      </p:sp>
      <p:sp>
        <p:nvSpPr>
          <p:cNvPr id="3" name="Title 2"/>
          <p:cNvSpPr>
            <a:spLocks noGrp="1"/>
          </p:cNvSpPr>
          <p:nvPr>
            <p:ph type="title"/>
          </p:nvPr>
        </p:nvSpPr>
        <p:spPr/>
        <p:txBody>
          <a:bodyPr/>
          <a:lstStyle/>
          <a:p>
            <a:r>
              <a:rPr lang="en-US" dirty="0" smtClean="0"/>
              <a:t>What are the prairies like?</a:t>
            </a:r>
            <a:endParaRPr lang="en-US" dirty="0"/>
          </a:p>
        </p:txBody>
      </p:sp>
    </p:spTree>
    <p:extLst>
      <p:ext uri="{BB962C8B-B14F-4D97-AF65-F5344CB8AC3E}">
        <p14:creationId xmlns:p14="http://schemas.microsoft.com/office/powerpoint/2010/main" val="30838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err="1" smtClean="0"/>
              <a:t>Ecozones</a:t>
            </a:r>
            <a:r>
              <a:rPr lang="en-US" dirty="0" smtClean="0"/>
              <a:t> (280 </a:t>
            </a:r>
            <a:r>
              <a:rPr lang="en-US" dirty="0" err="1" smtClean="0"/>
              <a:t>ff</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96200" cy="540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9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Taiga shield</a:t>
            </a:r>
            <a:endParaRPr lang="en-US" dirty="0"/>
          </a:p>
        </p:txBody>
      </p:sp>
      <p:pic>
        <p:nvPicPr>
          <p:cNvPr id="10242" name="Picture 2" descr="http://1.bp.blogspot.com/-l-h706leJX8/TgIsrOr45MI/AAAAAAAAA3A/luRv9ArM9p0/s1600/taiga_shield_High_subarct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551202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lifeintheknife.com/wp-content/uploads/2009/08/DSC09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966" y="2819400"/>
            <a:ext cx="5267325"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21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Boreal shield</a:t>
            </a:r>
            <a:endParaRPr lang="en-US" dirty="0"/>
          </a:p>
        </p:txBody>
      </p:sp>
      <p:pic>
        <p:nvPicPr>
          <p:cNvPr id="11266" name="Picture 2" descr="http://142.51.79.168/NR/rdonlyres/383790B8-44C4-4F9C-AA9B-0E6003AE6DF3/0/we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5689557"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08595.medialib.glogster.com/media/72/724dc0912bb48bd6499d4ea3f49c2271ad1e1093a2f4e4b443fe533a25ec62f9/boreal-shield-260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5200"/>
            <a:ext cx="2762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307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26026</TotalTime>
  <Words>283</Words>
  <Application>Microsoft Office PowerPoint</Application>
  <PresentationFormat>On-screen Show (4:3)</PresentationFormat>
  <Paragraphs>58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Grid</vt:lpstr>
      <vt:lpstr>How Climate Change will Affect Saskatchewan</vt:lpstr>
      <vt:lpstr>key findings from the report (p.3)</vt:lpstr>
      <vt:lpstr>key findings from the report (p.3)</vt:lpstr>
      <vt:lpstr>key findings from the report (p.3)</vt:lpstr>
      <vt:lpstr>key findings from the report (p.3)</vt:lpstr>
      <vt:lpstr>What are the prairies like?</vt:lpstr>
      <vt:lpstr>Ecozones (280 ff)</vt:lpstr>
      <vt:lpstr>Taiga shield</vt:lpstr>
      <vt:lpstr>Boreal shield</vt:lpstr>
      <vt:lpstr>Boreal plains</vt:lpstr>
      <vt:lpstr>prairies</vt:lpstr>
      <vt:lpstr>Major watersheds</vt:lpstr>
      <vt:lpstr>POPULATION CHANGES</vt:lpstr>
      <vt:lpstr>POPULATION TRENDS (284)</vt:lpstr>
      <vt:lpstr>EMPLOYMENT DISTRIBUTION (283)</vt:lpstr>
      <vt:lpstr>SUMMARY (288)</vt:lpstr>
      <vt:lpstr> historical Temperature changes</vt:lpstr>
      <vt:lpstr>Historical Water levels</vt:lpstr>
      <vt:lpstr>COMPUTER MODELS OF CLIMATE CHANGE</vt:lpstr>
      <vt:lpstr>AGRICULTURE IMPACTS</vt:lpstr>
      <vt:lpstr>AGRICULTURE IMPACTS continued</vt:lpstr>
      <vt:lpstr>Agricultural impacts summary (300)</vt:lpstr>
      <vt:lpstr>Forestry impacts (301)</vt:lpstr>
      <vt:lpstr>Forestry industry adaptations (302)</vt:lpstr>
      <vt:lpstr>Impacts on communities (307)</vt:lpstr>
      <vt:lpstr>Impacts on human health</vt:lpstr>
      <vt:lpstr>PowerPoint Presentation</vt:lpstr>
      <vt:lpstr>Energy industry</vt:lpstr>
      <vt:lpstr>Tourism and recreation (313)</vt:lpstr>
      <vt:lpstr>Synthesis (319-20)….you tell me what the most important points 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Climate Change will Affect Saskatchewan</dc:title>
  <dc:creator>Corey Ziegler</dc:creator>
  <cp:lastModifiedBy>Corey Ziegler</cp:lastModifiedBy>
  <cp:revision>12</cp:revision>
  <dcterms:created xsi:type="dcterms:W3CDTF">2013-12-17T20:35:54Z</dcterms:created>
  <dcterms:modified xsi:type="dcterms:W3CDTF">2014-01-06T17:37:17Z</dcterms:modified>
</cp:coreProperties>
</file>